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47" r:id="rId3"/>
    <p:sldId id="268" r:id="rId4"/>
    <p:sldId id="261" r:id="rId5"/>
    <p:sldId id="267" r:id="rId6"/>
    <p:sldId id="266" r:id="rId7"/>
    <p:sldId id="257" r:id="rId8"/>
    <p:sldId id="269" r:id="rId9"/>
    <p:sldId id="262" r:id="rId10"/>
    <p:sldId id="270" r:id="rId11"/>
    <p:sldId id="446" r:id="rId12"/>
    <p:sldId id="444" r:id="rId13"/>
    <p:sldId id="263" r:id="rId14"/>
    <p:sldId id="259" r:id="rId15"/>
    <p:sldId id="264" r:id="rId16"/>
    <p:sldId id="445" r:id="rId17"/>
    <p:sldId id="260" r:id="rId18"/>
    <p:sldId id="448" r:id="rId19"/>
    <p:sldId id="44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1AD524-560E-4260-80FE-42C0BFD6EA54}" v="9" dt="2024-11-11T00:28:43.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5" autoAdjust="0"/>
    <p:restoredTop sz="94660"/>
  </p:normalViewPr>
  <p:slideViewPr>
    <p:cSldViewPr snapToGrid="0" showGuides="1">
      <p:cViewPr varScale="1">
        <p:scale>
          <a:sx n="108" d="100"/>
          <a:sy n="108" d="100"/>
        </p:scale>
        <p:origin x="1020" y="102"/>
      </p:cViewPr>
      <p:guideLst>
        <p:guide orient="horz" pos="2160"/>
        <p:guide pos="388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5553-C4A4-29C8-D73F-CEBDF1DD2A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6374EE-5A0B-5415-C76E-D1E453FA3A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CA2018-6B1D-B98D-BB0C-F16305FEFCC7}"/>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C15D8EB6-FA92-930C-FBE5-3B21EBF14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4E8C7-9807-8105-956A-9B61D8489FDF}"/>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3489145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7407-A264-E1CD-86CF-86430420B4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13B8E8-D3F1-3C8D-F9D8-776F6E3F0E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68867-85CA-E7BF-9EB3-13FC978E5C84}"/>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65422F9A-C1EA-5DD6-560B-7639F3E02B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B0E76-3567-563E-1E0C-A7499D97407E}"/>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123187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56D36-8FA4-4363-CFEB-A0464E6C1F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5FB75F-E5BD-D0ED-0FA8-FA34C2802A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923491-71C4-D24E-1311-AA39FFCD022C}"/>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B75CACEB-6123-7842-0B12-A8FCCA7DC0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0B5E4-880D-AB8E-2292-2BA45A0243F3}"/>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3132703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8E886-453E-5710-360D-9D653C27F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14362-B07E-A6ED-F028-C60D42D7CC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3BE40F-8520-1EFF-1D92-046C828739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489B17-D80E-DE60-EDC0-0D6484C75760}"/>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6" name="Footer Placeholder 5">
            <a:extLst>
              <a:ext uri="{FF2B5EF4-FFF2-40B4-BE49-F238E27FC236}">
                <a16:creationId xmlns:a16="http://schemas.microsoft.com/office/drawing/2014/main" id="{4415CD91-B1BB-7883-2E92-0216515ECA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B6C856-0B3F-1DDF-5A4E-60C72634E514}"/>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2161464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6ADD-FE5D-8F14-F18E-1AC70C68CE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402F32-866E-D965-F4CB-6D3A36B67E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B3F602-0527-D42C-4AAF-EF06F891E9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E21C2F-C88A-3C13-2677-F18C6A789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A5BF03-7B18-A20B-71E6-C242AB4FA9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13728E-0829-48EA-AA37-298C6B490A4F}"/>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8" name="Footer Placeholder 7">
            <a:extLst>
              <a:ext uri="{FF2B5EF4-FFF2-40B4-BE49-F238E27FC236}">
                <a16:creationId xmlns:a16="http://schemas.microsoft.com/office/drawing/2014/main" id="{BAE6AECC-6F87-E18A-774F-5EE8399CB5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45A1EA-6A8C-7138-5897-27510BB0A00A}"/>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08601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6A43D-AEB9-363A-66BC-4C2E0DAD14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93916D-5BC4-D5B5-C0D6-54AA005831A5}"/>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4" name="Footer Placeholder 3">
            <a:extLst>
              <a:ext uri="{FF2B5EF4-FFF2-40B4-BE49-F238E27FC236}">
                <a16:creationId xmlns:a16="http://schemas.microsoft.com/office/drawing/2014/main" id="{BC79D1EC-A965-EFDC-BD73-B98D6F9FBC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6239DA-3DFB-AE99-4701-9040DEE1D380}"/>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334442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54E274-E62A-ABFD-EDDC-C1BB883577BF}"/>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3" name="Footer Placeholder 2">
            <a:extLst>
              <a:ext uri="{FF2B5EF4-FFF2-40B4-BE49-F238E27FC236}">
                <a16:creationId xmlns:a16="http://schemas.microsoft.com/office/drawing/2014/main" id="{A5C35AB4-2EF9-2C00-B820-3AA45EAA98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E1C125-F6D2-F575-5803-7031A53C094F}"/>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985870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CC1B-2BC8-60C7-0E82-E42CC2FFBC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59DE7D-244B-5CD1-8FF6-3EB6D4F9BF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37045F-44E1-DE2D-C747-7DCAA4D263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35E5D4-827D-64EE-AACD-4DB13D1379B9}"/>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6" name="Footer Placeholder 5">
            <a:extLst>
              <a:ext uri="{FF2B5EF4-FFF2-40B4-BE49-F238E27FC236}">
                <a16:creationId xmlns:a16="http://schemas.microsoft.com/office/drawing/2014/main" id="{2DBDED57-8745-4D16-BB64-963252025C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CF7BC-E5BB-358D-5432-1A465C61446A}"/>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031728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D631E-C0E7-6DFA-FDF5-8D16A570D6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AF4D3B-6633-8DA1-88E1-8F7A87933C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87F157-7805-AFA2-4295-58D550F70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0E07D-4510-AA28-E44A-6A6C4011385E}"/>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6" name="Footer Placeholder 5">
            <a:extLst>
              <a:ext uri="{FF2B5EF4-FFF2-40B4-BE49-F238E27FC236}">
                <a16:creationId xmlns:a16="http://schemas.microsoft.com/office/drawing/2014/main" id="{73F14B39-0192-4EF2-C574-64CA2C4FC3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80232-B263-D67D-38CE-8341EBBD399E}"/>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94224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8A6B7-8E13-D14A-8C8F-64AE6E0241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3EFF68-502F-E27C-F190-1895CC6486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2AAD4-FA61-340A-A158-EFE102BBFA05}"/>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CD851EA2-7273-B407-A397-DD1759EA5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68F6A4-77B5-8FB3-46E6-A5F78BC52219}"/>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156006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B939BB-D38F-2C24-1BB3-8898BEB299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DBD447-A110-1423-BC3C-7C5AA2B1F7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F5888-CC80-A5EC-9CE6-95FABEEC8C65}"/>
              </a:ext>
            </a:extLst>
          </p:cNvPr>
          <p:cNvSpPr>
            <a:spLocks noGrp="1"/>
          </p:cNvSpPr>
          <p:nvPr>
            <p:ph type="dt" sz="half" idx="10"/>
          </p:nvPr>
        </p:nvSpPr>
        <p:spPr/>
        <p:txBody>
          <a:body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B71C7B3F-CEAA-C4B9-5944-AB4FB29F2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02690-612B-7AF7-99B9-2339819B5AD1}"/>
              </a:ext>
            </a:extLst>
          </p:cNvPr>
          <p:cNvSpPr>
            <a:spLocks noGrp="1"/>
          </p:cNvSpPr>
          <p:nvPr>
            <p:ph type="sldNum" sz="quarter" idx="12"/>
          </p:nvPr>
        </p:nvSpPr>
        <p:spPr/>
        <p:txBody>
          <a:bodyPr/>
          <a:lstStyle/>
          <a:p>
            <a:fld id="{A86A6A0F-13FF-43D1-BF53-019253B53B90}" type="slidenum">
              <a:rPr lang="en-US" smtClean="0"/>
              <a:t>‹#›</a:t>
            </a:fld>
            <a:endParaRPr lang="en-US"/>
          </a:p>
        </p:txBody>
      </p:sp>
    </p:spTree>
    <p:extLst>
      <p:ext uri="{BB962C8B-B14F-4D97-AF65-F5344CB8AC3E}">
        <p14:creationId xmlns:p14="http://schemas.microsoft.com/office/powerpoint/2010/main" val="2162625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C5E362-B3A9-AA9D-D4E2-ADCA5243E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448E1B-5407-D253-B080-A73A61518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3861D-07B9-7531-DA96-96C15C0947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1983D-6AFF-4F7F-BD49-D9D331D3C6F9}" type="datetimeFigureOut">
              <a:rPr lang="en-US" smtClean="0"/>
              <a:t>11/15/2024</a:t>
            </a:fld>
            <a:endParaRPr lang="en-US"/>
          </a:p>
        </p:txBody>
      </p:sp>
      <p:sp>
        <p:nvSpPr>
          <p:cNvPr id="5" name="Footer Placeholder 4">
            <a:extLst>
              <a:ext uri="{FF2B5EF4-FFF2-40B4-BE49-F238E27FC236}">
                <a16:creationId xmlns:a16="http://schemas.microsoft.com/office/drawing/2014/main" id="{31E8913C-CFE9-0A5B-D4DE-A29883942D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C1CEB0-4EB5-48CF-4BC0-A31B73F66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A6A0F-13FF-43D1-BF53-019253B53B90}" type="slidenum">
              <a:rPr lang="en-US" smtClean="0"/>
              <a:t>‹#›</a:t>
            </a:fld>
            <a:endParaRPr lang="en-US"/>
          </a:p>
        </p:txBody>
      </p:sp>
    </p:spTree>
    <p:extLst>
      <p:ext uri="{BB962C8B-B14F-4D97-AF65-F5344CB8AC3E}">
        <p14:creationId xmlns:p14="http://schemas.microsoft.com/office/powerpoint/2010/main" val="3797907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fPoP7Kk7vgU" TargetMode="External"/><Relationship Id="rId2" Type="http://schemas.openxmlformats.org/officeDocument/2006/relationships/hyperlink" Target="https://www.youtube.com/watch?v=F-l94K5XLK8" TargetMode="External"/><Relationship Id="rId1" Type="http://schemas.openxmlformats.org/officeDocument/2006/relationships/slideLayout" Target="../slideLayouts/slideLayout7.xml"/><Relationship Id="rId4" Type="http://schemas.openxmlformats.org/officeDocument/2006/relationships/hyperlink" Target="https://www.youtube.com/watch?v=HzKKjBFcrgQ"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uDr1S4jvylk"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7.wmf"/><Relationship Id="rId3" Type="http://schemas.openxmlformats.org/officeDocument/2006/relationships/image" Target="../media/image10.wmf"/><Relationship Id="rId7" Type="http://schemas.openxmlformats.org/officeDocument/2006/relationships/image" Target="../media/image12.wmf"/><Relationship Id="rId12" Type="http://schemas.openxmlformats.org/officeDocument/2006/relationships/oleObject" Target="../embeddings/oleObject4.bin"/><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16.png"/><Relationship Id="rId5" Type="http://schemas.openxmlformats.org/officeDocument/2006/relationships/image" Target="../media/image11.wmf"/><Relationship Id="rId10" Type="http://schemas.openxmlformats.org/officeDocument/2006/relationships/image" Target="../media/image15.jpeg"/><Relationship Id="rId4" Type="http://schemas.openxmlformats.org/officeDocument/2006/relationships/oleObject" Target="../embeddings/oleObject2.bin"/><Relationship Id="rId9" Type="http://schemas.openxmlformats.org/officeDocument/2006/relationships/image" Target="../media/image14.jpe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hyperlink" Target="https://vedantastudents.com/wp-content/uploads/2018/10/01-Dakshinamurthy-Stotram.pdf" TargetMode="External"/><Relationship Id="rId2" Type="http://schemas.openxmlformats.org/officeDocument/2006/relationships/hyperlink" Target="https://www.youtube.com/watch?v=fPoP7Kk7vgU&amp;list=RD6oIrgLehqKA&amp;index=5" TargetMode="External"/><Relationship Id="rId1" Type="http://schemas.openxmlformats.org/officeDocument/2006/relationships/slideLayout" Target="../slideLayouts/slideLayout7.xml"/><Relationship Id="rId6" Type="http://schemas.openxmlformats.org/officeDocument/2006/relationships/hyperlink" Target="https://www.youtube.com/watch?v=77KnJrk3UWI" TargetMode="External"/><Relationship Id="rId5" Type="http://schemas.openxmlformats.org/officeDocument/2006/relationships/hyperlink" Target="https://www.youtube.com/watch?v=lw5jdQSYKac" TargetMode="External"/><Relationship Id="rId4" Type="http://schemas.openxmlformats.org/officeDocument/2006/relationships/hyperlink" Target="https://www.youtube.com/watch?v=cqPlGaHQUNQ"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48F58F-0324-3898-3F5B-EC3D6D7E3DE1}"/>
              </a:ext>
            </a:extLst>
          </p:cNvPr>
          <p:cNvGrpSpPr/>
          <p:nvPr/>
        </p:nvGrpSpPr>
        <p:grpSpPr>
          <a:xfrm>
            <a:off x="1890963" y="458014"/>
            <a:ext cx="8486273" cy="5941972"/>
            <a:chOff x="1890963" y="458014"/>
            <a:chExt cx="8486273" cy="5941972"/>
          </a:xfrm>
        </p:grpSpPr>
        <p:pic>
          <p:nvPicPr>
            <p:cNvPr id="19" name="Picture 18">
              <a:extLst>
                <a:ext uri="{FF2B5EF4-FFF2-40B4-BE49-F238E27FC236}">
                  <a16:creationId xmlns:a16="http://schemas.microsoft.com/office/drawing/2014/main" id="{E93DE75B-9BBB-5721-3C4B-19F2A6170E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90963" y="458014"/>
              <a:ext cx="8486273" cy="5941972"/>
            </a:xfrm>
            <a:prstGeom prst="rect">
              <a:avLst/>
            </a:prstGeom>
          </p:spPr>
        </p:pic>
        <p:sp>
          <p:nvSpPr>
            <p:cNvPr id="21" name="TextBox 20">
              <a:extLst>
                <a:ext uri="{FF2B5EF4-FFF2-40B4-BE49-F238E27FC236}">
                  <a16:creationId xmlns:a16="http://schemas.microsoft.com/office/drawing/2014/main" id="{270B3027-C547-A053-81C7-9DBB6CDECD2C}"/>
                </a:ext>
              </a:extLst>
            </p:cNvPr>
            <p:cNvSpPr txBox="1"/>
            <p:nvPr/>
          </p:nvSpPr>
          <p:spPr>
            <a:xfrm>
              <a:off x="2172068" y="1928365"/>
              <a:ext cx="4313167" cy="3108543"/>
            </a:xfrm>
            <a:prstGeom prst="rect">
              <a:avLst/>
            </a:prstGeom>
            <a:noFill/>
          </p:spPr>
          <p:txBody>
            <a:bodyPr wrap="none" rtlCol="0">
              <a:spAutoFit/>
            </a:bodyPr>
            <a:lstStyle/>
            <a:p>
              <a:pPr algn="ctr"/>
              <a:r>
                <a:rPr lang="en-US" sz="2800" b="1" dirty="0">
                  <a:solidFill>
                    <a:schemeClr val="bg1"/>
                  </a:solidFill>
                </a:rPr>
                <a:t>Dhakshinamoorthy Stotram</a:t>
              </a:r>
            </a:p>
            <a:p>
              <a:pPr algn="ctr"/>
              <a:r>
                <a:rPr lang="en-US" sz="2800" b="1" dirty="0">
                  <a:solidFill>
                    <a:schemeClr val="bg1"/>
                  </a:solidFill>
                </a:rPr>
                <a:t>By</a:t>
              </a:r>
            </a:p>
            <a:p>
              <a:pPr algn="ctr"/>
              <a:r>
                <a:rPr lang="en-US" sz="2800" b="1" dirty="0">
                  <a:solidFill>
                    <a:schemeClr val="bg1"/>
                  </a:solidFill>
                </a:rPr>
                <a:t>Swami Adi Sankara Acharya</a:t>
              </a:r>
            </a:p>
            <a:p>
              <a:pPr algn="ctr"/>
              <a:endParaRPr lang="en-US" sz="2800" b="1" dirty="0">
                <a:solidFill>
                  <a:schemeClr val="bg1"/>
                </a:solidFill>
              </a:endParaRPr>
            </a:p>
            <a:p>
              <a:pPr algn="ctr"/>
              <a:r>
                <a:rPr lang="en-US" sz="2800" b="1" dirty="0">
                  <a:solidFill>
                    <a:schemeClr val="bg1"/>
                  </a:solidFill>
                </a:rPr>
                <a:t>Jnana Yoga sessions</a:t>
              </a:r>
            </a:p>
            <a:p>
              <a:pPr algn="ctr"/>
              <a:r>
                <a:rPr lang="en-US" sz="2800" b="1" dirty="0">
                  <a:solidFill>
                    <a:schemeClr val="bg1"/>
                  </a:solidFill>
                </a:rPr>
                <a:t>2023 – ’24</a:t>
              </a:r>
            </a:p>
            <a:p>
              <a:pPr algn="ctr"/>
              <a:r>
                <a:rPr lang="en-US" sz="2800" b="1" dirty="0">
                  <a:solidFill>
                    <a:schemeClr val="bg1"/>
                  </a:solidFill>
                </a:rPr>
                <a:t>NHHT Study Group</a:t>
              </a:r>
            </a:p>
          </p:txBody>
        </p:sp>
        <p:pic>
          <p:nvPicPr>
            <p:cNvPr id="23" name="Picture 22">
              <a:extLst>
                <a:ext uri="{FF2B5EF4-FFF2-40B4-BE49-F238E27FC236}">
                  <a16:creationId xmlns:a16="http://schemas.microsoft.com/office/drawing/2014/main" id="{543F20D6-4B2B-7403-5284-F2D3A11667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66341" y="969734"/>
              <a:ext cx="3208421" cy="4924928"/>
            </a:xfrm>
            <a:prstGeom prst="rect">
              <a:avLst/>
            </a:prstGeom>
          </p:spPr>
        </p:pic>
      </p:grpSp>
    </p:spTree>
    <p:extLst>
      <p:ext uri="{BB962C8B-B14F-4D97-AF65-F5344CB8AC3E}">
        <p14:creationId xmlns:p14="http://schemas.microsoft.com/office/powerpoint/2010/main" val="1911346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6F2FF0-BB00-0989-5FBD-BFD32DA74D33}"/>
              </a:ext>
            </a:extLst>
          </p:cNvPr>
          <p:cNvPicPr>
            <a:picLocks noChangeAspect="1"/>
          </p:cNvPicPr>
          <p:nvPr/>
        </p:nvPicPr>
        <p:blipFill>
          <a:blip r:embed="rId2"/>
          <a:stretch>
            <a:fillRect/>
          </a:stretch>
        </p:blipFill>
        <p:spPr>
          <a:xfrm>
            <a:off x="4989839" y="1420870"/>
            <a:ext cx="6318863" cy="4672338"/>
          </a:xfrm>
          <a:prstGeom prst="rect">
            <a:avLst/>
          </a:prstGeom>
        </p:spPr>
      </p:pic>
      <p:sp>
        <p:nvSpPr>
          <p:cNvPr id="3" name="TextBox 2">
            <a:extLst>
              <a:ext uri="{FF2B5EF4-FFF2-40B4-BE49-F238E27FC236}">
                <a16:creationId xmlns:a16="http://schemas.microsoft.com/office/drawing/2014/main" id="{F7D712EE-BDEF-6C3D-374D-E95F5747FF53}"/>
              </a:ext>
            </a:extLst>
          </p:cNvPr>
          <p:cNvSpPr txBox="1"/>
          <p:nvPr/>
        </p:nvSpPr>
        <p:spPr>
          <a:xfrm>
            <a:off x="261258" y="223935"/>
            <a:ext cx="4460032" cy="6432530"/>
          </a:xfrm>
          <a:prstGeom prst="rect">
            <a:avLst/>
          </a:prstGeom>
          <a:noFill/>
        </p:spPr>
        <p:txBody>
          <a:bodyPr wrap="square" rtlCol="0">
            <a:spAutoFit/>
          </a:bodyPr>
          <a:lstStyle/>
          <a:p>
            <a:r>
              <a:rPr lang="en-US" b="1" dirty="0"/>
              <a:t>Introduction:</a:t>
            </a:r>
          </a:p>
          <a:p>
            <a:r>
              <a:rPr lang="en-US" dirty="0"/>
              <a:t>After several years of studies of various</a:t>
            </a:r>
          </a:p>
          <a:p>
            <a:r>
              <a:rPr lang="en-US" dirty="0"/>
              <a:t>Vedic scriptures, we have arrived at this</a:t>
            </a:r>
          </a:p>
          <a:p>
            <a:r>
              <a:rPr lang="en-US" dirty="0"/>
              <a:t>Simple summary of Vedic Philosophy.</a:t>
            </a:r>
          </a:p>
          <a:p>
            <a:r>
              <a:rPr lang="en-US" dirty="0"/>
              <a:t>This Philosophy can be interpreted and applied under many domains such as  Theology, Religion, Science, Psychology, etc.</a:t>
            </a:r>
          </a:p>
          <a:p>
            <a:r>
              <a:rPr lang="en-US" dirty="0"/>
              <a:t>The brilliance of Adi Sankara is that he provides a basic frame work for the Vedic </a:t>
            </a:r>
            <a:r>
              <a:rPr lang="en-US" sz="1600" dirty="0"/>
              <a:t>Philosophy</a:t>
            </a:r>
            <a:r>
              <a:rPr lang="en-US" dirty="0"/>
              <a:t>. Then he extends the same in terms suitable for theologians. He also provides an extension of the same to Hindu religious practices, well known as the path of Advaita.</a:t>
            </a:r>
          </a:p>
          <a:p>
            <a:r>
              <a:rPr lang="en-US" dirty="0"/>
              <a:t>In the Dakshinamurthi Stotram, we find this brilliant interplay of Philosophy and Theology articulated by Swami Adi Shankaracharya. </a:t>
            </a:r>
          </a:p>
          <a:p>
            <a:r>
              <a:rPr lang="en-US" dirty="0"/>
              <a:t>In the following, one can read this interpretation / understanding by the Jnana Yoga group from the studies in the past two years!</a:t>
            </a:r>
          </a:p>
          <a:p>
            <a:endParaRPr lang="en-US" dirty="0"/>
          </a:p>
          <a:p>
            <a:r>
              <a:rPr lang="en-US" dirty="0"/>
              <a:t>Hari Om!</a:t>
            </a:r>
          </a:p>
          <a:p>
            <a:r>
              <a:rPr lang="en-US" sz="1600" i="1" dirty="0"/>
              <a:t>Dr. Krishnamoorthy (Subbu) Subramanian</a:t>
            </a:r>
          </a:p>
        </p:txBody>
      </p:sp>
      <p:sp>
        <p:nvSpPr>
          <p:cNvPr id="4" name="TextBox 3">
            <a:extLst>
              <a:ext uri="{FF2B5EF4-FFF2-40B4-BE49-F238E27FC236}">
                <a16:creationId xmlns:a16="http://schemas.microsoft.com/office/drawing/2014/main" id="{B5EE65D1-FA3F-7143-1956-34C3898F605D}"/>
              </a:ext>
            </a:extLst>
          </p:cNvPr>
          <p:cNvSpPr txBox="1"/>
          <p:nvPr/>
        </p:nvSpPr>
        <p:spPr>
          <a:xfrm>
            <a:off x="5501410" y="684713"/>
            <a:ext cx="5354544" cy="646331"/>
          </a:xfrm>
          <a:prstGeom prst="rect">
            <a:avLst/>
          </a:prstGeom>
          <a:noFill/>
        </p:spPr>
        <p:txBody>
          <a:bodyPr wrap="none" rtlCol="0">
            <a:spAutoFit/>
          </a:bodyPr>
          <a:lstStyle/>
          <a:p>
            <a:pPr algn="ctr"/>
            <a:r>
              <a:rPr lang="en-US" b="1" dirty="0">
                <a:solidFill>
                  <a:srgbClr val="3333FF"/>
                </a:solidFill>
              </a:rPr>
              <a:t>Vedic Philosophy may be summarized as three Axioms</a:t>
            </a:r>
          </a:p>
          <a:p>
            <a:pPr algn="ctr"/>
            <a:r>
              <a:rPr lang="en-US" b="1" dirty="0">
                <a:solidFill>
                  <a:srgbClr val="3333FF"/>
                </a:solidFill>
              </a:rPr>
              <a:t>(Self evident truths)</a:t>
            </a:r>
          </a:p>
        </p:txBody>
      </p:sp>
    </p:spTree>
    <p:extLst>
      <p:ext uri="{BB962C8B-B14F-4D97-AF65-F5344CB8AC3E}">
        <p14:creationId xmlns:p14="http://schemas.microsoft.com/office/powerpoint/2010/main" val="349975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0AC8430-080E-97AD-3ED7-3FFD48737985}"/>
              </a:ext>
            </a:extLst>
          </p:cNvPr>
          <p:cNvGrpSpPr/>
          <p:nvPr/>
        </p:nvGrpSpPr>
        <p:grpSpPr>
          <a:xfrm>
            <a:off x="2272873" y="155700"/>
            <a:ext cx="7785527" cy="6571029"/>
            <a:chOff x="2272873" y="765300"/>
            <a:chExt cx="7785527" cy="6571029"/>
          </a:xfrm>
        </p:grpSpPr>
        <p:sp>
          <p:nvSpPr>
            <p:cNvPr id="2" name="TextBox 1">
              <a:extLst>
                <a:ext uri="{FF2B5EF4-FFF2-40B4-BE49-F238E27FC236}">
                  <a16:creationId xmlns:a16="http://schemas.microsoft.com/office/drawing/2014/main" id="{C4C7D9CE-967E-03EC-40A3-D649CA94BE21}"/>
                </a:ext>
              </a:extLst>
            </p:cNvPr>
            <p:cNvSpPr txBox="1"/>
            <p:nvPr/>
          </p:nvSpPr>
          <p:spPr>
            <a:xfrm>
              <a:off x="2272873" y="765300"/>
              <a:ext cx="7785527" cy="4154984"/>
            </a:xfrm>
            <a:prstGeom prst="rect">
              <a:avLst/>
            </a:prstGeom>
            <a:noFill/>
          </p:spPr>
          <p:txBody>
            <a:bodyPr wrap="square" rtlCol="0">
              <a:spAutoFit/>
            </a:bodyPr>
            <a:lstStyle/>
            <a:p>
              <a:r>
                <a:rPr lang="en-US" sz="2400" dirty="0"/>
                <a:t>• </a:t>
              </a:r>
              <a:r>
                <a:rPr lang="en-US" sz="2400" i="1" dirty="0" err="1"/>
                <a:t>Dhakshinamurti</a:t>
              </a:r>
              <a:r>
                <a:rPr lang="en-US" sz="2400" i="1" dirty="0"/>
                <a:t> </a:t>
              </a:r>
              <a:r>
                <a:rPr lang="en-US" sz="2400" dirty="0"/>
                <a:t>– South facing Deity Teaching Brahma Vidya.</a:t>
              </a:r>
            </a:p>
            <a:p>
              <a:pPr lvl="1"/>
              <a:r>
                <a:rPr lang="en-US" sz="2400" dirty="0"/>
                <a:t>• A form given to Brahman for worship and meditation.</a:t>
              </a:r>
            </a:p>
            <a:p>
              <a:r>
                <a:rPr lang="en-US" sz="2400" dirty="0"/>
                <a:t>• </a:t>
              </a:r>
              <a:r>
                <a:rPr lang="en-US" sz="2400" i="1" dirty="0" err="1"/>
                <a:t>Dhakshina</a:t>
              </a:r>
              <a:r>
                <a:rPr lang="en-US" sz="2400" i="1" dirty="0"/>
                <a:t> </a:t>
              </a:r>
              <a:r>
                <a:rPr lang="en-US" sz="2400" i="1" dirty="0" err="1"/>
                <a:t>Amurti</a:t>
              </a:r>
              <a:r>
                <a:rPr lang="en-US" sz="2400" i="1" dirty="0"/>
                <a:t> </a:t>
              </a:r>
              <a:r>
                <a:rPr lang="en-US" sz="2400" dirty="0"/>
                <a:t>- Expert in communicating the essence</a:t>
              </a:r>
            </a:p>
            <a:p>
              <a:r>
                <a:rPr lang="en-US" sz="2400" dirty="0"/>
                <a:t>		of formless </a:t>
              </a:r>
              <a:r>
                <a:rPr lang="en-US" sz="2400" i="1" dirty="0"/>
                <a:t>Nirguna Brahman</a:t>
              </a:r>
              <a:r>
                <a:rPr lang="en-US" sz="2400" dirty="0"/>
                <a:t>.</a:t>
              </a:r>
            </a:p>
            <a:p>
              <a:endParaRPr lang="en-US" dirty="0"/>
            </a:p>
            <a:p>
              <a:r>
                <a:rPr lang="en-US" dirty="0"/>
                <a:t>Adhi Sankara has written very many great Stotra (prayer songs).</a:t>
              </a:r>
            </a:p>
            <a:p>
              <a:r>
                <a:rPr lang="en-US" dirty="0"/>
                <a:t>Dakshinamurthi Stotram is a unique prayer, a summary of all the Vedic philosophy that he has taught. </a:t>
              </a:r>
            </a:p>
            <a:p>
              <a:r>
                <a:rPr lang="en-US" dirty="0"/>
                <a:t>Even during his time, this Stotra was difficult to comprehend. </a:t>
              </a:r>
            </a:p>
            <a:p>
              <a:r>
                <a:rPr lang="en-US" dirty="0"/>
                <a:t>One of his disciples, Sureshwaracharya, wrote a commentary called </a:t>
              </a:r>
              <a:r>
                <a:rPr lang="en-US" i="1" dirty="0"/>
                <a:t>Manasollasa</a:t>
              </a:r>
              <a:r>
                <a:rPr lang="en-US" dirty="0"/>
                <a:t> to this Stotra. </a:t>
              </a:r>
            </a:p>
            <a:p>
              <a:r>
                <a:rPr lang="en-US" dirty="0"/>
                <a:t>There are a large number of books and commentaries on this commentary itself!</a:t>
              </a:r>
            </a:p>
          </p:txBody>
        </p:sp>
        <p:sp>
          <p:nvSpPr>
            <p:cNvPr id="4" name="TextBox 3">
              <a:extLst>
                <a:ext uri="{FF2B5EF4-FFF2-40B4-BE49-F238E27FC236}">
                  <a16:creationId xmlns:a16="http://schemas.microsoft.com/office/drawing/2014/main" id="{74B95526-524E-E73E-3440-1CB16F42AEB1}"/>
                </a:ext>
              </a:extLst>
            </p:cNvPr>
            <p:cNvSpPr txBox="1"/>
            <p:nvPr/>
          </p:nvSpPr>
          <p:spPr>
            <a:xfrm>
              <a:off x="2904307" y="5289615"/>
              <a:ext cx="6781801" cy="2046714"/>
            </a:xfrm>
            <a:prstGeom prst="rect">
              <a:avLst/>
            </a:prstGeom>
            <a:noFill/>
          </p:spPr>
          <p:txBody>
            <a:bodyPr wrap="square">
              <a:spAutoFit/>
            </a:bodyPr>
            <a:lstStyle/>
            <a:p>
              <a:r>
                <a:rPr lang="en-US" sz="2400" dirty="0">
                  <a:hlinkClick r:id="rId2"/>
                </a:rPr>
                <a:t>https://www.youtube.com/watch?v=F-l94K5XLK8</a:t>
              </a:r>
              <a:endParaRPr lang="en-US" sz="2400" dirty="0"/>
            </a:p>
            <a:p>
              <a:endParaRPr lang="en-US" sz="700" b="1" dirty="0">
                <a:solidFill>
                  <a:srgbClr val="3333FF"/>
                </a:solidFill>
              </a:endParaRPr>
            </a:p>
            <a:p>
              <a:r>
                <a:rPr lang="en-US" b="1" dirty="0">
                  <a:solidFill>
                    <a:srgbClr val="3333FF"/>
                  </a:solidFill>
                </a:rPr>
                <a:t>Dakshinamurthi Slokam with English Translation:</a:t>
              </a:r>
            </a:p>
            <a:p>
              <a:pPr marL="342900" indent="-342900">
                <a:buFont typeface="Arial" panose="020B0604020202020204" pitchFamily="34" charset="0"/>
                <a:buChar char="•"/>
              </a:pPr>
              <a:r>
                <a:rPr lang="en-US" sz="2400" dirty="0">
                  <a:hlinkClick r:id="rId3"/>
                </a:rPr>
                <a:t>https://www.youtube.com/watch?v=fPoP7Kk7vgU</a:t>
              </a:r>
              <a:endParaRPr lang="en-US" sz="2400" dirty="0"/>
            </a:p>
            <a:p>
              <a:endParaRPr lang="en-US" sz="700" b="1" dirty="0">
                <a:solidFill>
                  <a:srgbClr val="3333FF"/>
                </a:solidFill>
              </a:endParaRPr>
            </a:p>
            <a:p>
              <a:r>
                <a:rPr lang="en-US" b="1" dirty="0">
                  <a:solidFill>
                    <a:srgbClr val="3333FF"/>
                  </a:solidFill>
                </a:rPr>
                <a:t>Adi Sankara – Brahma Jnana Stotram:</a:t>
              </a:r>
              <a:endParaRPr lang="en-US" dirty="0"/>
            </a:p>
            <a:p>
              <a:pPr marL="342900" indent="-342900">
                <a:buFont typeface="Arial" panose="020B0604020202020204" pitchFamily="34" charset="0"/>
                <a:buChar char="•"/>
              </a:pPr>
              <a:r>
                <a:rPr lang="en-US" sz="2400" dirty="0">
                  <a:hlinkClick r:id="rId4"/>
                </a:rPr>
                <a:t>https://www.youtube.com/watch?v=HzKKjBFcrgQ</a:t>
              </a:r>
              <a:r>
                <a:rPr lang="en-US" sz="2400" dirty="0"/>
                <a:t>   </a:t>
              </a:r>
            </a:p>
          </p:txBody>
        </p:sp>
      </p:grpSp>
    </p:spTree>
    <p:extLst>
      <p:ext uri="{BB962C8B-B14F-4D97-AF65-F5344CB8AC3E}">
        <p14:creationId xmlns:p14="http://schemas.microsoft.com/office/powerpoint/2010/main" val="3010263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7EB7D0-1593-159F-6740-89F91097755B}"/>
              </a:ext>
            </a:extLst>
          </p:cNvPr>
          <p:cNvSpPr txBox="1"/>
          <p:nvPr/>
        </p:nvSpPr>
        <p:spPr>
          <a:xfrm>
            <a:off x="8186058" y="244132"/>
            <a:ext cx="4005942" cy="2908489"/>
          </a:xfrm>
          <a:prstGeom prst="rect">
            <a:avLst/>
          </a:prstGeom>
          <a:noFill/>
        </p:spPr>
        <p:txBody>
          <a:bodyPr wrap="square" rtlCol="0">
            <a:spAutoFit/>
          </a:bodyPr>
          <a:lstStyle/>
          <a:p>
            <a:r>
              <a:rPr lang="en-US" dirty="0"/>
              <a:t>That supreme truth or </a:t>
            </a:r>
            <a:r>
              <a:rPr lang="en-US" i="1" dirty="0">
                <a:solidFill>
                  <a:srgbClr val="3333FF"/>
                </a:solidFill>
              </a:rPr>
              <a:t>Brahman </a:t>
            </a:r>
            <a:r>
              <a:rPr lang="en-US" dirty="0"/>
              <a:t>appeared in silence in a youthful form; Surrounded by wise sages with their mind focused on Brahman.</a:t>
            </a:r>
          </a:p>
          <a:p>
            <a:endParaRPr lang="en-US" sz="300" dirty="0"/>
          </a:p>
          <a:p>
            <a:r>
              <a:rPr lang="en-US" dirty="0"/>
              <a:t>    The blissful form of </a:t>
            </a:r>
            <a:r>
              <a:rPr lang="en-US" b="1" u="sng" dirty="0">
                <a:solidFill>
                  <a:srgbClr val="3333FF"/>
                </a:solidFill>
              </a:rPr>
              <a:t>Chin-Mudra</a:t>
            </a:r>
            <a:r>
              <a:rPr lang="en-US" dirty="0">
                <a:solidFill>
                  <a:srgbClr val="3333FF"/>
                </a:solidFill>
              </a:rPr>
              <a:t> seen in the folded palm of the Great Teacher reflects that Brahman, that </a:t>
            </a:r>
            <a:r>
              <a:rPr lang="en-US" dirty="0"/>
              <a:t>He reveals with a joyful expression. </a:t>
            </a:r>
          </a:p>
          <a:p>
            <a:r>
              <a:rPr lang="en-US" dirty="0"/>
              <a:t>    I offer my prayers to that Lord  </a:t>
            </a:r>
            <a:r>
              <a:rPr lang="en-US" dirty="0" err="1"/>
              <a:t>Dhakshinamoorthy</a:t>
            </a:r>
            <a:r>
              <a:rPr lang="en-US" dirty="0"/>
              <a:t>           1</a:t>
            </a:r>
          </a:p>
        </p:txBody>
      </p:sp>
      <p:sp>
        <p:nvSpPr>
          <p:cNvPr id="13" name="TextBox 12">
            <a:extLst>
              <a:ext uri="{FF2B5EF4-FFF2-40B4-BE49-F238E27FC236}">
                <a16:creationId xmlns:a16="http://schemas.microsoft.com/office/drawing/2014/main" id="{6AC2E411-4801-FA62-1EEB-3CB50380FCC3}"/>
              </a:ext>
            </a:extLst>
          </p:cNvPr>
          <p:cNvSpPr txBox="1"/>
          <p:nvPr/>
        </p:nvSpPr>
        <p:spPr>
          <a:xfrm>
            <a:off x="226423" y="562542"/>
            <a:ext cx="4844715" cy="1477328"/>
          </a:xfrm>
          <a:prstGeom prst="rect">
            <a:avLst/>
          </a:prstGeom>
          <a:noFill/>
        </p:spPr>
        <p:txBody>
          <a:bodyPr wrap="square">
            <a:spAutoFit/>
          </a:bodyPr>
          <a:lstStyle/>
          <a:p>
            <a:r>
              <a:rPr lang="hi-IN" b="1" i="0" dirty="0">
                <a:solidFill>
                  <a:srgbClr val="000000"/>
                </a:solidFill>
                <a:effectLst/>
                <a:latin typeface="Mangal" panose="02040503050203030202" pitchFamily="18" charset="0"/>
              </a:rPr>
              <a:t>मौनव्याख्या प्रकटित परब्रह्मतत्त्वं युवानं</a:t>
            </a:r>
            <a:r>
              <a:rPr lang="en-US" b="1" i="0" dirty="0">
                <a:solidFill>
                  <a:srgbClr val="000000"/>
                </a:solidFill>
                <a:effectLst/>
                <a:latin typeface="Mangal" panose="02040503050203030202" pitchFamily="18" charset="0"/>
              </a:rPr>
              <a:t> </a:t>
            </a:r>
            <a:r>
              <a:rPr lang="hi-IN" b="1" i="0" dirty="0">
                <a:solidFill>
                  <a:srgbClr val="000000"/>
                </a:solidFill>
                <a:effectLst/>
                <a:latin typeface="Mangal" panose="02040503050203030202" pitchFamily="18" charset="0"/>
              </a:rPr>
              <a:t>वर्षिष्ठांते वसद् ऋषिगणैः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आवृतं ब्रह्मनिष्ठैः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आचार्येन्द्रं करकलित चिन्मुद्रमानंदमूर्तिं</a:t>
            </a:r>
            <a:br>
              <a:rPr lang="hi-IN" dirty="0"/>
            </a:br>
            <a:r>
              <a:rPr lang="hi-IN" b="1" i="0" dirty="0">
                <a:solidFill>
                  <a:srgbClr val="000000"/>
                </a:solidFill>
                <a:effectLst/>
                <a:latin typeface="Mangal" panose="02040503050203030202" pitchFamily="18" charset="0"/>
              </a:rPr>
              <a:t>स्वात्मारामं मुदितवदनं दक्षिणामूर्तिमीडे ॥१॥</a:t>
            </a:r>
            <a:endParaRPr lang="en-US" b="1" dirty="0">
              <a:solidFill>
                <a:srgbClr val="000000"/>
              </a:solidFill>
              <a:latin typeface="Mangal" panose="02040503050203030202" pitchFamily="18" charset="0"/>
            </a:endParaRPr>
          </a:p>
        </p:txBody>
      </p:sp>
      <p:sp>
        <p:nvSpPr>
          <p:cNvPr id="4" name="TextBox 3">
            <a:extLst>
              <a:ext uri="{FF2B5EF4-FFF2-40B4-BE49-F238E27FC236}">
                <a16:creationId xmlns:a16="http://schemas.microsoft.com/office/drawing/2014/main" id="{8D271CAE-5B47-0069-4FF2-34FFBE3C0B0C}"/>
              </a:ext>
            </a:extLst>
          </p:cNvPr>
          <p:cNvSpPr txBox="1"/>
          <p:nvPr/>
        </p:nvSpPr>
        <p:spPr>
          <a:xfrm>
            <a:off x="226423" y="13300"/>
            <a:ext cx="3500958" cy="461665"/>
          </a:xfrm>
          <a:prstGeom prst="rect">
            <a:avLst/>
          </a:prstGeom>
          <a:noFill/>
        </p:spPr>
        <p:txBody>
          <a:bodyPr wrap="none" rtlCol="0">
            <a:spAutoFit/>
          </a:bodyPr>
          <a:lstStyle/>
          <a:p>
            <a:r>
              <a:rPr lang="en-US" sz="2400" b="1" dirty="0"/>
              <a:t>Dhyana Sloka (Invocation)</a:t>
            </a:r>
          </a:p>
        </p:txBody>
      </p:sp>
      <p:pic>
        <p:nvPicPr>
          <p:cNvPr id="2" name="Picture 1">
            <a:extLst>
              <a:ext uri="{FF2B5EF4-FFF2-40B4-BE49-F238E27FC236}">
                <a16:creationId xmlns:a16="http://schemas.microsoft.com/office/drawing/2014/main" id="{9DBFE49C-3C2F-6F0A-5682-E83E11CED48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433087" y="3152621"/>
            <a:ext cx="5786542" cy="3249202"/>
          </a:xfrm>
          <a:prstGeom prst="rect">
            <a:avLst/>
          </a:prstGeom>
          <a:ln w="19050">
            <a:solidFill>
              <a:schemeClr val="tx1"/>
            </a:solidFill>
          </a:ln>
        </p:spPr>
      </p:pic>
      <p:sp>
        <p:nvSpPr>
          <p:cNvPr id="6" name="TextBox 5">
            <a:extLst>
              <a:ext uri="{FF2B5EF4-FFF2-40B4-BE49-F238E27FC236}">
                <a16:creationId xmlns:a16="http://schemas.microsoft.com/office/drawing/2014/main" id="{FE865250-120B-37D0-E97D-1312146C890A}"/>
              </a:ext>
            </a:extLst>
          </p:cNvPr>
          <p:cNvSpPr txBox="1"/>
          <p:nvPr/>
        </p:nvSpPr>
        <p:spPr>
          <a:xfrm>
            <a:off x="4387402" y="516010"/>
            <a:ext cx="3872874" cy="2308324"/>
          </a:xfrm>
          <a:prstGeom prst="rect">
            <a:avLst/>
          </a:prstGeom>
          <a:noFill/>
        </p:spPr>
        <p:txBody>
          <a:bodyPr wrap="square">
            <a:spAutoFit/>
          </a:bodyPr>
          <a:lstStyle/>
          <a:p>
            <a:r>
              <a:rPr lang="en-US" dirty="0"/>
              <a:t>Mauna-</a:t>
            </a:r>
            <a:r>
              <a:rPr lang="en-US" dirty="0" err="1"/>
              <a:t>Vyaakhyaa</a:t>
            </a:r>
            <a:r>
              <a:rPr lang="en-US" dirty="0"/>
              <a:t> </a:t>
            </a:r>
            <a:r>
              <a:rPr lang="en-US" dirty="0" err="1"/>
              <a:t>Prakattita</a:t>
            </a:r>
            <a:r>
              <a:rPr lang="en-US" dirty="0"/>
              <a:t> </a:t>
            </a:r>
          </a:p>
          <a:p>
            <a:r>
              <a:rPr lang="en-US" dirty="0"/>
              <a:t>Para-Brahma-</a:t>
            </a:r>
            <a:r>
              <a:rPr lang="en-US" dirty="0" err="1"/>
              <a:t>Tattvam</a:t>
            </a:r>
            <a:r>
              <a:rPr lang="en-US" dirty="0"/>
              <a:t> </a:t>
            </a:r>
            <a:r>
              <a:rPr lang="en-US" dirty="0" err="1"/>
              <a:t>Yuvaanam</a:t>
            </a:r>
            <a:endParaRPr lang="en-US" dirty="0"/>
          </a:p>
          <a:p>
            <a:r>
              <a:rPr lang="en-US" dirty="0" err="1"/>
              <a:t>Varssisstthaam-Te</a:t>
            </a:r>
            <a:r>
              <a:rPr lang="en-US" dirty="0"/>
              <a:t> </a:t>
            </a:r>
            <a:r>
              <a:rPr lang="en-US" dirty="0" err="1"/>
              <a:t>Vasad</a:t>
            </a:r>
            <a:r>
              <a:rPr lang="en-US" dirty="0"/>
              <a:t> </a:t>
            </a:r>
            <a:r>
              <a:rPr lang="en-US" dirty="0" err="1"/>
              <a:t>Rssigannauh</a:t>
            </a:r>
            <a:r>
              <a:rPr lang="en-US" dirty="0"/>
              <a:t> </a:t>
            </a:r>
            <a:r>
              <a:rPr lang="en-US" dirty="0" err="1"/>
              <a:t>Aavrtam</a:t>
            </a:r>
            <a:r>
              <a:rPr lang="en-US" dirty="0"/>
              <a:t> Brahma-</a:t>
            </a:r>
            <a:r>
              <a:rPr lang="en-US" dirty="0" err="1"/>
              <a:t>Nisstthaih</a:t>
            </a:r>
            <a:r>
              <a:rPr lang="en-US" dirty="0"/>
              <a:t> |</a:t>
            </a:r>
          </a:p>
          <a:p>
            <a:r>
              <a:rPr lang="en-US" dirty="0" err="1"/>
              <a:t>Aacaarye</a:t>
            </a:r>
            <a:r>
              <a:rPr lang="en-US" dirty="0"/>
              <a:t>[a-I]</a:t>
            </a:r>
            <a:r>
              <a:rPr lang="en-US" dirty="0" err="1"/>
              <a:t>ndram</a:t>
            </a:r>
            <a:r>
              <a:rPr lang="en-US" dirty="0"/>
              <a:t> Kara-Kalita </a:t>
            </a:r>
          </a:p>
          <a:p>
            <a:r>
              <a:rPr lang="en-US" dirty="0"/>
              <a:t>Cin-</a:t>
            </a:r>
            <a:r>
              <a:rPr lang="en-US" dirty="0" err="1"/>
              <a:t>Mudram</a:t>
            </a:r>
            <a:r>
              <a:rPr lang="en-US" dirty="0"/>
              <a:t>-</a:t>
            </a:r>
            <a:r>
              <a:rPr lang="en-US" dirty="0" err="1"/>
              <a:t>Aananda-Muurtim</a:t>
            </a:r>
            <a:endParaRPr lang="en-US" dirty="0"/>
          </a:p>
          <a:p>
            <a:r>
              <a:rPr lang="en-US" dirty="0" err="1"/>
              <a:t>Sva</a:t>
            </a:r>
            <a:r>
              <a:rPr lang="en-US" dirty="0"/>
              <a:t>-[A]</a:t>
            </a:r>
            <a:r>
              <a:rPr lang="en-US" dirty="0" err="1"/>
              <a:t>atmaaraamam</a:t>
            </a:r>
            <a:r>
              <a:rPr lang="en-US" dirty="0"/>
              <a:t> Mudita-</a:t>
            </a:r>
            <a:r>
              <a:rPr lang="en-US" dirty="0" err="1"/>
              <a:t>Vadanam</a:t>
            </a:r>
            <a:r>
              <a:rPr lang="en-US" dirty="0"/>
              <a:t> </a:t>
            </a:r>
            <a:r>
              <a:rPr lang="en-US" dirty="0" err="1"/>
              <a:t>Dakssinnaamuurti-Miidde</a:t>
            </a:r>
            <a:r>
              <a:rPr lang="en-US" dirty="0"/>
              <a:t> ||1||</a:t>
            </a:r>
          </a:p>
        </p:txBody>
      </p:sp>
      <p:sp>
        <p:nvSpPr>
          <p:cNvPr id="7" name="TextBox 6">
            <a:extLst>
              <a:ext uri="{FF2B5EF4-FFF2-40B4-BE49-F238E27FC236}">
                <a16:creationId xmlns:a16="http://schemas.microsoft.com/office/drawing/2014/main" id="{D5DA2D2F-9CF2-25E8-CB7B-A8FEB1541491}"/>
              </a:ext>
            </a:extLst>
          </p:cNvPr>
          <p:cNvSpPr txBox="1"/>
          <p:nvPr/>
        </p:nvSpPr>
        <p:spPr>
          <a:xfrm>
            <a:off x="6546980" y="3037089"/>
            <a:ext cx="5321558" cy="3847207"/>
          </a:xfrm>
          <a:prstGeom prst="rect">
            <a:avLst/>
          </a:prstGeom>
          <a:noFill/>
        </p:spPr>
        <p:txBody>
          <a:bodyPr wrap="square" rtlCol="0">
            <a:spAutoFit/>
          </a:bodyPr>
          <a:lstStyle/>
          <a:p>
            <a:r>
              <a:rPr lang="en-US" b="1" u="sng" dirty="0">
                <a:solidFill>
                  <a:srgbClr val="3333FF"/>
                </a:solidFill>
              </a:rPr>
              <a:t>Chin-Mudra:</a:t>
            </a:r>
            <a:r>
              <a:rPr lang="en-US" dirty="0">
                <a:solidFill>
                  <a:srgbClr val="3333FF"/>
                </a:solidFill>
              </a:rPr>
              <a:t> </a:t>
            </a:r>
          </a:p>
          <a:p>
            <a:r>
              <a:rPr lang="en-US" dirty="0">
                <a:solidFill>
                  <a:srgbClr val="3333FF"/>
                </a:solidFill>
              </a:rPr>
              <a:t>The folded palm of the Great Teacher reflects the entirety of Vedic Philosophy :</a:t>
            </a:r>
          </a:p>
          <a:p>
            <a:endParaRPr lang="en-US" sz="1000" dirty="0">
              <a:solidFill>
                <a:srgbClr val="3333FF"/>
              </a:solidFill>
            </a:endParaRPr>
          </a:p>
          <a:p>
            <a:r>
              <a:rPr lang="en-US" b="1" dirty="0"/>
              <a:t>Index finger: </a:t>
            </a:r>
            <a:r>
              <a:rPr lang="en-US" dirty="0"/>
              <a:t>Individual Consciousness / </a:t>
            </a:r>
            <a:r>
              <a:rPr lang="en-US" dirty="0" err="1"/>
              <a:t>Athma</a:t>
            </a:r>
            <a:endParaRPr lang="en-US" dirty="0"/>
          </a:p>
          <a:p>
            <a:r>
              <a:rPr lang="en-US" b="1" dirty="0"/>
              <a:t>Thumb: </a:t>
            </a:r>
            <a:r>
              <a:rPr lang="en-US" dirty="0"/>
              <a:t>Universal Consciousness / Brahman</a:t>
            </a:r>
          </a:p>
          <a:p>
            <a:r>
              <a:rPr lang="en-US" dirty="0"/>
              <a:t>These two fingers when united represent our ability to step away and reflect on </a:t>
            </a:r>
          </a:p>
          <a:p>
            <a:r>
              <a:rPr lang="en-US" dirty="0"/>
              <a:t>the </a:t>
            </a:r>
            <a:r>
              <a:rPr lang="en-US" b="1" dirty="0"/>
              <a:t>other three fingers </a:t>
            </a:r>
            <a:r>
              <a:rPr lang="en-US" dirty="0"/>
              <a:t>- all that is “Cognitive” – that a human mind can relate to such as our physical body, its subtle functions, and the intellect (ability to feel the emotions and reasoning)</a:t>
            </a:r>
          </a:p>
          <a:p>
            <a:r>
              <a:rPr lang="en-US" dirty="0"/>
              <a:t>This stepping away for reflection (Yoga), exists together with the “enablers” – Athman/Brahman!</a:t>
            </a:r>
          </a:p>
        </p:txBody>
      </p:sp>
    </p:spTree>
    <p:extLst>
      <p:ext uri="{BB962C8B-B14F-4D97-AF65-F5344CB8AC3E}">
        <p14:creationId xmlns:p14="http://schemas.microsoft.com/office/powerpoint/2010/main" val="3947510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B500453-6F76-7A6C-545A-78043411586A}"/>
              </a:ext>
            </a:extLst>
          </p:cNvPr>
          <p:cNvGraphicFramePr>
            <a:graphicFrameLocks noGrp="1"/>
          </p:cNvGraphicFramePr>
          <p:nvPr>
            <p:extLst>
              <p:ext uri="{D42A27DB-BD31-4B8C-83A1-F6EECF244321}">
                <p14:modId xmlns:p14="http://schemas.microsoft.com/office/powerpoint/2010/main" val="3619120005"/>
              </p:ext>
            </p:extLst>
          </p:nvPr>
        </p:nvGraphicFramePr>
        <p:xfrm>
          <a:off x="5232190" y="2452599"/>
          <a:ext cx="6480838" cy="4194156"/>
        </p:xfrm>
        <a:graphic>
          <a:graphicData uri="http://schemas.openxmlformats.org/drawingml/2006/table">
            <a:tbl>
              <a:tblPr firstRow="1" bandRow="1">
                <a:tableStyleId>{93296810-A885-4BE3-A3E7-6D5BEEA58F35}</a:tableStyleId>
              </a:tblPr>
              <a:tblGrid>
                <a:gridCol w="1351321">
                  <a:extLst>
                    <a:ext uri="{9D8B030D-6E8A-4147-A177-3AD203B41FA5}">
                      <a16:colId xmlns:a16="http://schemas.microsoft.com/office/drawing/2014/main" val="174835684"/>
                    </a:ext>
                  </a:extLst>
                </a:gridCol>
                <a:gridCol w="1403421">
                  <a:extLst>
                    <a:ext uri="{9D8B030D-6E8A-4147-A177-3AD203B41FA5}">
                      <a16:colId xmlns:a16="http://schemas.microsoft.com/office/drawing/2014/main" val="738400719"/>
                    </a:ext>
                  </a:extLst>
                </a:gridCol>
                <a:gridCol w="1981272">
                  <a:extLst>
                    <a:ext uri="{9D8B030D-6E8A-4147-A177-3AD203B41FA5}">
                      <a16:colId xmlns:a16="http://schemas.microsoft.com/office/drawing/2014/main" val="1548706635"/>
                    </a:ext>
                  </a:extLst>
                </a:gridCol>
                <a:gridCol w="1744824">
                  <a:extLst>
                    <a:ext uri="{9D8B030D-6E8A-4147-A177-3AD203B41FA5}">
                      <a16:colId xmlns:a16="http://schemas.microsoft.com/office/drawing/2014/main" val="918912206"/>
                    </a:ext>
                  </a:extLst>
                </a:gridCol>
              </a:tblGrid>
              <a:tr h="250870">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400" dirty="0">
                          <a:solidFill>
                            <a:schemeClr val="tx1"/>
                          </a:solidFill>
                        </a:rPr>
                        <a:t>Three “World” represented by the three fingers in “Chin Mudra”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3063022"/>
                  </a:ext>
                </a:extLst>
              </a:tr>
              <a:tr h="290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Universe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Earth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Cosmos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6343446"/>
                  </a:ext>
                </a:extLst>
              </a:tr>
              <a:tr h="347806">
                <a:tc>
                  <a:txBody>
                    <a:bodyPr/>
                    <a:lstStyle/>
                    <a:p>
                      <a:pPr algn="ctr"/>
                      <a:r>
                        <a:rPr lang="en-US" dirty="0"/>
                        <a:t>Time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Past (Before)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Present (Now)</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Future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228983"/>
                  </a:ext>
                </a:extLst>
              </a:tr>
              <a:tr h="900661">
                <a:tc>
                  <a:txBody>
                    <a:bodyPr/>
                    <a:lstStyle/>
                    <a:p>
                      <a:pPr algn="ctr"/>
                      <a:r>
                        <a:rPr lang="en-US" dirty="0"/>
                        <a:t>Human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Physical / Living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Subjective (Emotional) / Objective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Integral part</a:t>
                      </a:r>
                    </a:p>
                    <a:p>
                      <a:pPr algn="ctr"/>
                      <a:r>
                        <a:rPr lang="en-US" dirty="0"/>
                        <a:t>of nature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8495261"/>
                  </a:ext>
                </a:extLst>
              </a:tr>
              <a:tr h="360264">
                <a:tc>
                  <a:txBody>
                    <a:bodyPr/>
                    <a:lstStyle/>
                    <a:p>
                      <a:pPr algn="ctr"/>
                      <a:r>
                        <a:rPr lang="en-US" dirty="0"/>
                        <a:t>Connectors</a:t>
                      </a:r>
                    </a:p>
                    <a:p>
                      <a:pPr algn="ctr"/>
                      <a:r>
                        <a:rPr lang="en-US" dirty="0">
                          <a:solidFill>
                            <a:schemeClr val="tx1"/>
                          </a:solidFill>
                        </a:rPr>
                        <a:t>(Guna)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Knowledge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Bias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Ignorance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3652723"/>
                  </a:ext>
                </a:extLst>
              </a:tr>
              <a:tr h="385599">
                <a:tc>
                  <a:txBody>
                    <a:bodyPr/>
                    <a:lstStyle/>
                    <a:p>
                      <a:pPr algn="ctr"/>
                      <a:r>
                        <a:rPr lang="en-US" dirty="0"/>
                        <a:t>Experience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Tranquil</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Turbulent</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Inertial</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8055412"/>
                  </a:ext>
                </a:extLst>
              </a:tr>
              <a:tr h="385599">
                <a:tc>
                  <a:txBody>
                    <a:bodyPr/>
                    <a:lstStyle/>
                    <a:p>
                      <a:pPr algn="ctr"/>
                      <a:r>
                        <a:rPr lang="en-US" dirty="0"/>
                        <a:t>Theological</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Heaven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Earth</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Hell</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9806444"/>
                  </a:ext>
                </a:extLst>
              </a:tr>
              <a:tr h="385599">
                <a:tc>
                  <a:txBody>
                    <a:bodyPr/>
                    <a:lstStyle/>
                    <a:p>
                      <a:pPr algn="ctr"/>
                      <a:r>
                        <a:rPr lang="en-US" dirty="0"/>
                        <a:t>Awareness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Awake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Sleep / Dreaming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Deep sleep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5807978"/>
                  </a:ext>
                </a:extLst>
              </a:tr>
              <a:tr h="385599">
                <a:tc>
                  <a:txBody>
                    <a:bodyPr/>
                    <a:lstStyle/>
                    <a:p>
                      <a:pPr algn="ctr"/>
                      <a:r>
                        <a:rPr lang="en-US" dirty="0"/>
                        <a:t>Knowledge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Truth</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unsure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Lie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8600140"/>
                  </a:ext>
                </a:extLst>
              </a:tr>
            </a:tbl>
          </a:graphicData>
        </a:graphic>
      </p:graphicFrame>
      <p:sp>
        <p:nvSpPr>
          <p:cNvPr id="3" name="TextBox 2">
            <a:extLst>
              <a:ext uri="{FF2B5EF4-FFF2-40B4-BE49-F238E27FC236}">
                <a16:creationId xmlns:a16="http://schemas.microsoft.com/office/drawing/2014/main" id="{54774DAF-ADED-AD1D-298A-9C14DC735FEA}"/>
              </a:ext>
            </a:extLst>
          </p:cNvPr>
          <p:cNvSpPr txBox="1"/>
          <p:nvPr/>
        </p:nvSpPr>
        <p:spPr>
          <a:xfrm>
            <a:off x="201541" y="2595296"/>
            <a:ext cx="4771676" cy="3908762"/>
          </a:xfrm>
          <a:prstGeom prst="rect">
            <a:avLst/>
          </a:prstGeom>
          <a:noFill/>
        </p:spPr>
        <p:txBody>
          <a:bodyPr wrap="square">
            <a:spAutoFit/>
          </a:bodyPr>
          <a:lstStyle/>
          <a:p>
            <a:pPr algn="r"/>
            <a:r>
              <a:rPr lang="en-US" sz="2000" b="1" dirty="0"/>
              <a:t>Examples of the many dimensions we can relate to, and </a:t>
            </a:r>
            <a:r>
              <a:rPr lang="en-US" sz="2000" b="1" dirty="0">
                <a:solidFill>
                  <a:srgbClr val="3333FF"/>
                </a:solidFill>
              </a:rPr>
              <a:t>three components or aspects in each.</a:t>
            </a:r>
          </a:p>
          <a:p>
            <a:pPr algn="r"/>
            <a:r>
              <a:rPr lang="en-US" sz="1200" b="1" dirty="0"/>
              <a:t> </a:t>
            </a:r>
          </a:p>
          <a:p>
            <a:pPr algn="r"/>
            <a:r>
              <a:rPr lang="en-US" sz="2000" b="1" dirty="0"/>
              <a:t>Om or Brahman transcends all these.</a:t>
            </a:r>
          </a:p>
          <a:p>
            <a:pPr algn="r"/>
            <a:endParaRPr lang="en-US" sz="1200" b="1" dirty="0"/>
          </a:p>
          <a:p>
            <a:pPr algn="r"/>
            <a:r>
              <a:rPr lang="en-US" b="1" dirty="0"/>
              <a:t>One who transcends past the three components in each dimension, sees life and death as merely the course of events of nature, just as the corn plant germinates, yield more corn and perishes!</a:t>
            </a:r>
          </a:p>
          <a:p>
            <a:pPr algn="r"/>
            <a:endParaRPr lang="en-US" sz="1100" b="1" dirty="0"/>
          </a:p>
          <a:p>
            <a:pPr algn="r"/>
            <a:r>
              <a:rPr lang="en-US" b="1" dirty="0"/>
              <a:t>From that perspective duality (happiness/sorrow, change/constant, etc.)</a:t>
            </a:r>
          </a:p>
          <a:p>
            <a:pPr algn="r"/>
            <a:r>
              <a:rPr lang="en-US" b="1" dirty="0"/>
              <a:t>also cease to exist! </a:t>
            </a:r>
          </a:p>
        </p:txBody>
      </p:sp>
      <p:grpSp>
        <p:nvGrpSpPr>
          <p:cNvPr id="6" name="Group 5">
            <a:extLst>
              <a:ext uri="{FF2B5EF4-FFF2-40B4-BE49-F238E27FC236}">
                <a16:creationId xmlns:a16="http://schemas.microsoft.com/office/drawing/2014/main" id="{066F1EDA-09CE-11B3-1405-5C6BEAA8AAA8}"/>
              </a:ext>
            </a:extLst>
          </p:cNvPr>
          <p:cNvGrpSpPr/>
          <p:nvPr/>
        </p:nvGrpSpPr>
        <p:grpSpPr>
          <a:xfrm>
            <a:off x="313508" y="0"/>
            <a:ext cx="11564984" cy="2308324"/>
            <a:chOff x="313508" y="0"/>
            <a:chExt cx="11564984" cy="2308324"/>
          </a:xfrm>
        </p:grpSpPr>
        <p:sp>
          <p:nvSpPr>
            <p:cNvPr id="8" name="TextBox 7">
              <a:extLst>
                <a:ext uri="{FF2B5EF4-FFF2-40B4-BE49-F238E27FC236}">
                  <a16:creationId xmlns:a16="http://schemas.microsoft.com/office/drawing/2014/main" id="{B979C09D-E47A-BE75-BA8D-07E659DAA634}"/>
                </a:ext>
              </a:extLst>
            </p:cNvPr>
            <p:cNvSpPr txBox="1"/>
            <p:nvPr/>
          </p:nvSpPr>
          <p:spPr>
            <a:xfrm>
              <a:off x="7950927" y="0"/>
              <a:ext cx="3927565" cy="2308324"/>
            </a:xfrm>
            <a:prstGeom prst="rect">
              <a:avLst/>
            </a:prstGeom>
            <a:noFill/>
          </p:spPr>
          <p:txBody>
            <a:bodyPr wrap="square">
              <a:spAutoFit/>
            </a:bodyPr>
            <a:lstStyle/>
            <a:p>
              <a:r>
                <a:rPr lang="en-US" sz="1800" dirty="0"/>
                <a:t>Near the Banyan tree, are sages and seekers of the Truth, seated on the ground  by the side of the one – </a:t>
              </a:r>
              <a:r>
                <a:rPr lang="en-US" sz="1800" i="1" dirty="0">
                  <a:solidFill>
                    <a:srgbClr val="3333FF"/>
                  </a:solidFill>
                </a:rPr>
                <a:t>Brahman - </a:t>
              </a:r>
              <a:r>
                <a:rPr lang="en-US" sz="1800" dirty="0"/>
                <a:t>who gives the wisdom</a:t>
              </a:r>
              <a:r>
                <a:rPr lang="en-US" dirty="0"/>
                <a:t>. He is the </a:t>
              </a:r>
              <a:r>
                <a:rPr lang="en-US" sz="1800" b="1" dirty="0">
                  <a:solidFill>
                    <a:srgbClr val="3333FF"/>
                  </a:solidFill>
                </a:rPr>
                <a:t>teacher of the </a:t>
              </a:r>
              <a:r>
                <a:rPr lang="en-US" sz="1800" b="1" u="sng" dirty="0">
                  <a:solidFill>
                    <a:srgbClr val="3333FF"/>
                  </a:solidFill>
                </a:rPr>
                <a:t>three worlds</a:t>
              </a:r>
              <a:r>
                <a:rPr lang="en-US" b="1" dirty="0">
                  <a:solidFill>
                    <a:srgbClr val="3333FF"/>
                  </a:solidFill>
                </a:rPr>
                <a:t>.</a:t>
              </a:r>
              <a:endParaRPr lang="en-US" sz="1800" dirty="0"/>
            </a:p>
            <a:p>
              <a:r>
                <a:rPr lang="en-US" sz="1800" dirty="0"/>
                <a:t>He is the wise </a:t>
              </a:r>
              <a:r>
                <a:rPr lang="en-US" sz="1800" b="1" dirty="0">
                  <a:solidFill>
                    <a:srgbClr val="3333FF"/>
                  </a:solidFill>
                </a:rPr>
                <a:t>one who b</a:t>
              </a:r>
              <a:r>
                <a:rPr lang="en-US" sz="1800" b="1" u="sng" dirty="0">
                  <a:solidFill>
                    <a:srgbClr val="3333FF"/>
                  </a:solidFill>
                </a:rPr>
                <a:t>reaks the cycle of birth / death, sorrow and change</a:t>
              </a:r>
              <a:r>
                <a:rPr lang="en-US" sz="1800" u="sng" dirty="0"/>
                <a:t> </a:t>
              </a:r>
              <a:r>
                <a:rPr lang="en-US" sz="1800" dirty="0"/>
                <a:t>… </a:t>
              </a:r>
            </a:p>
            <a:p>
              <a:r>
                <a:rPr lang="en-US" sz="1800" dirty="0"/>
                <a:t>I bow to him, Lord Dakshinamurthi.      2</a:t>
              </a:r>
            </a:p>
          </p:txBody>
        </p:sp>
        <p:sp>
          <p:nvSpPr>
            <p:cNvPr id="10" name="TextBox 9">
              <a:extLst>
                <a:ext uri="{FF2B5EF4-FFF2-40B4-BE49-F238E27FC236}">
                  <a16:creationId xmlns:a16="http://schemas.microsoft.com/office/drawing/2014/main" id="{4B7C38FD-295A-DF4F-6EB2-EE91DABAF922}"/>
                </a:ext>
              </a:extLst>
            </p:cNvPr>
            <p:cNvSpPr txBox="1"/>
            <p:nvPr/>
          </p:nvSpPr>
          <p:spPr>
            <a:xfrm>
              <a:off x="313508" y="122647"/>
              <a:ext cx="3718561" cy="1200329"/>
            </a:xfrm>
            <a:prstGeom prst="rect">
              <a:avLst/>
            </a:prstGeom>
            <a:noFill/>
          </p:spPr>
          <p:txBody>
            <a:bodyPr wrap="square">
              <a:spAutoFit/>
            </a:bodyPr>
            <a:lstStyle/>
            <a:p>
              <a:r>
                <a:rPr lang="hi-IN" sz="1800" b="1" i="0" dirty="0">
                  <a:solidFill>
                    <a:srgbClr val="000000"/>
                  </a:solidFill>
                  <a:effectLst/>
                  <a:latin typeface="Mangal" panose="02040503050203030202" pitchFamily="18" charset="0"/>
                </a:rPr>
                <a:t>वटविटपि</a:t>
              </a:r>
              <a:r>
                <a:rPr lang="en-US" sz="1800" b="1" i="0" dirty="0">
                  <a:solidFill>
                    <a:srgbClr val="000000"/>
                  </a:solidFill>
                  <a:effectLst/>
                  <a:latin typeface="Mangal" panose="02040503050203030202" pitchFamily="18" charset="0"/>
                </a:rPr>
                <a:t> </a:t>
              </a:r>
              <a:r>
                <a:rPr lang="hi-IN" sz="1800" b="1" i="0" dirty="0">
                  <a:solidFill>
                    <a:srgbClr val="000000"/>
                  </a:solidFill>
                  <a:effectLst/>
                  <a:latin typeface="Mangal" panose="02040503050203030202" pitchFamily="18" charset="0"/>
                </a:rPr>
                <a:t>समीपे</a:t>
              </a:r>
              <a:r>
                <a:rPr lang="en-US" sz="1800" b="1" i="0" dirty="0">
                  <a:solidFill>
                    <a:srgbClr val="000000"/>
                  </a:solidFill>
                  <a:effectLst/>
                  <a:latin typeface="Mangal" panose="02040503050203030202" pitchFamily="18" charset="0"/>
                </a:rPr>
                <a:t> </a:t>
              </a:r>
              <a:r>
                <a:rPr lang="hi-IN" sz="1800" b="1" i="0" dirty="0">
                  <a:solidFill>
                    <a:srgbClr val="000000"/>
                  </a:solidFill>
                  <a:effectLst/>
                  <a:latin typeface="Mangal" panose="02040503050203030202" pitchFamily="18" charset="0"/>
                </a:rPr>
                <a:t>भूमिभागे निषण्णं</a:t>
              </a:r>
              <a:br>
                <a:rPr lang="hi-IN" sz="1800" dirty="0"/>
              </a:br>
              <a:r>
                <a:rPr lang="hi-IN" sz="1800" b="1" i="0" dirty="0">
                  <a:solidFill>
                    <a:srgbClr val="000000"/>
                  </a:solidFill>
                  <a:effectLst/>
                  <a:latin typeface="Mangal" panose="02040503050203030202" pitchFamily="18" charset="0"/>
                </a:rPr>
                <a:t>सकलमुनिजनानां ज्ञानदातारमारात् ।</a:t>
              </a:r>
              <a:endParaRPr lang="en-US" sz="800" dirty="0"/>
            </a:p>
            <a:p>
              <a:r>
                <a:rPr lang="hi-IN" sz="1800" b="1" i="0" dirty="0">
                  <a:solidFill>
                    <a:srgbClr val="000000"/>
                  </a:solidFill>
                  <a:effectLst/>
                  <a:latin typeface="Mangal" panose="02040503050203030202" pitchFamily="18" charset="0"/>
                </a:rPr>
                <a:t>त्रिभुवनगुरुमीशं दक्षिणामूर्तिदेवं</a:t>
              </a:r>
              <a:br>
                <a:rPr lang="hi-IN" sz="1800" dirty="0"/>
              </a:br>
              <a:r>
                <a:rPr lang="hi-IN" sz="1800" b="1" i="0" dirty="0">
                  <a:solidFill>
                    <a:srgbClr val="000000"/>
                  </a:solidFill>
                  <a:effectLst/>
                  <a:latin typeface="Mangal" panose="02040503050203030202" pitchFamily="18" charset="0"/>
                </a:rPr>
                <a:t>जननमरणदुःखच्छेद दक्षं नमामि ॥२॥</a:t>
              </a:r>
              <a:endParaRPr lang="en-US" sz="1800" b="1" i="0" dirty="0">
                <a:solidFill>
                  <a:srgbClr val="000000"/>
                </a:solidFill>
                <a:effectLst/>
                <a:latin typeface="Mangal" panose="02040503050203030202" pitchFamily="18" charset="0"/>
              </a:endParaRPr>
            </a:p>
          </p:txBody>
        </p:sp>
        <p:sp>
          <p:nvSpPr>
            <p:cNvPr id="5" name="TextBox 4">
              <a:extLst>
                <a:ext uri="{FF2B5EF4-FFF2-40B4-BE49-F238E27FC236}">
                  <a16:creationId xmlns:a16="http://schemas.microsoft.com/office/drawing/2014/main" id="{81309B14-B339-15D1-CEED-6F97A3FEAD9C}"/>
                </a:ext>
              </a:extLst>
            </p:cNvPr>
            <p:cNvSpPr txBox="1"/>
            <p:nvPr/>
          </p:nvSpPr>
          <p:spPr>
            <a:xfrm>
              <a:off x="4180112" y="0"/>
              <a:ext cx="3718561" cy="2308324"/>
            </a:xfrm>
            <a:prstGeom prst="rect">
              <a:avLst/>
            </a:prstGeom>
            <a:noFill/>
          </p:spPr>
          <p:txBody>
            <a:bodyPr wrap="square">
              <a:spAutoFit/>
            </a:bodyPr>
            <a:lstStyle/>
            <a:p>
              <a:r>
                <a:rPr lang="en-US" i="1" dirty="0" err="1"/>
                <a:t>Vatta-Vittapi-Samiipe-Bhuumi-Bhaage</a:t>
              </a:r>
              <a:r>
                <a:rPr lang="en-US" i="1" dirty="0"/>
                <a:t> </a:t>
              </a:r>
              <a:r>
                <a:rPr lang="en-US" i="1" dirty="0" err="1"/>
                <a:t>Nissannnnam</a:t>
              </a:r>
              <a:endParaRPr lang="en-US" i="1" dirty="0"/>
            </a:p>
            <a:p>
              <a:r>
                <a:rPr lang="en-US" i="1" dirty="0" err="1"/>
                <a:t>Sakala</a:t>
              </a:r>
              <a:r>
                <a:rPr lang="en-US" i="1" dirty="0"/>
                <a:t>-Muni-</a:t>
              </a:r>
              <a:r>
                <a:rPr lang="en-US" i="1" dirty="0" err="1"/>
                <a:t>Janaanaam</a:t>
              </a:r>
              <a:r>
                <a:rPr lang="en-US" i="1" dirty="0"/>
                <a:t> </a:t>
              </a:r>
              <a:r>
                <a:rPr lang="en-US" i="1" dirty="0" err="1"/>
                <a:t>Jnyaana-Daataaram-Aaraat</a:t>
              </a:r>
              <a:r>
                <a:rPr lang="en-US" i="1" dirty="0"/>
                <a:t> |</a:t>
              </a:r>
            </a:p>
            <a:p>
              <a:r>
                <a:rPr lang="en-US" i="1" dirty="0"/>
                <a:t>Tri-</a:t>
              </a:r>
              <a:r>
                <a:rPr lang="en-US" i="1" dirty="0" err="1"/>
                <a:t>Bhuvana</a:t>
              </a:r>
              <a:r>
                <a:rPr lang="en-US" i="1" dirty="0"/>
                <a:t>-</a:t>
              </a:r>
              <a:r>
                <a:rPr lang="en-US" i="1" dirty="0" err="1"/>
                <a:t>Gurum-Iisham</a:t>
              </a:r>
              <a:r>
                <a:rPr lang="en-US" i="1" dirty="0"/>
                <a:t> </a:t>
              </a:r>
              <a:r>
                <a:rPr lang="en-US" i="1" dirty="0" err="1"/>
                <a:t>Dakssinnaamuurti-Devam</a:t>
              </a:r>
              <a:endParaRPr lang="en-US" i="1" dirty="0"/>
            </a:p>
            <a:p>
              <a:r>
                <a:rPr lang="en-US" i="1" dirty="0" err="1"/>
                <a:t>Janana-Maranna-Duhkhac-Cheda</a:t>
              </a:r>
              <a:r>
                <a:rPr lang="en-US" i="1" dirty="0"/>
                <a:t> </a:t>
              </a:r>
              <a:r>
                <a:rPr lang="en-US" i="1" dirty="0" err="1"/>
                <a:t>Dakssam</a:t>
              </a:r>
              <a:r>
                <a:rPr lang="en-US" i="1" dirty="0"/>
                <a:t> </a:t>
              </a:r>
              <a:r>
                <a:rPr lang="en-US" i="1" dirty="0" err="1"/>
                <a:t>Namaami</a:t>
              </a:r>
              <a:r>
                <a:rPr lang="en-US" i="1" dirty="0"/>
                <a:t> ||2||</a:t>
              </a:r>
            </a:p>
          </p:txBody>
        </p:sp>
      </p:grpSp>
    </p:spTree>
    <p:extLst>
      <p:ext uri="{BB962C8B-B14F-4D97-AF65-F5344CB8AC3E}">
        <p14:creationId xmlns:p14="http://schemas.microsoft.com/office/powerpoint/2010/main" val="78411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73FF90-4165-5FDB-A9AD-083989EED074}"/>
              </a:ext>
            </a:extLst>
          </p:cNvPr>
          <p:cNvSpPr txBox="1"/>
          <p:nvPr/>
        </p:nvSpPr>
        <p:spPr>
          <a:xfrm>
            <a:off x="718519" y="205378"/>
            <a:ext cx="3126251" cy="1200329"/>
          </a:xfrm>
          <a:prstGeom prst="rect">
            <a:avLst/>
          </a:prstGeom>
          <a:noFill/>
        </p:spPr>
        <p:txBody>
          <a:bodyPr wrap="square">
            <a:spAutoFit/>
          </a:bodyPr>
          <a:lstStyle/>
          <a:p>
            <a:r>
              <a:rPr lang="hi-IN" sz="1800" b="1" i="0" dirty="0">
                <a:solidFill>
                  <a:srgbClr val="000000"/>
                </a:solidFill>
                <a:effectLst/>
                <a:latin typeface="Mangal" panose="02040503050203030202" pitchFamily="18" charset="0"/>
              </a:rPr>
              <a:t>चित्रं वटतरोर्मूले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वृद्धाः शिष्या गुरुर्युवा ।</a:t>
            </a:r>
            <a:br>
              <a:rPr lang="hi-IN" sz="1800" dirty="0"/>
            </a:br>
            <a:r>
              <a:rPr lang="hi-IN" sz="1800" b="1" i="0" dirty="0">
                <a:solidFill>
                  <a:srgbClr val="000000"/>
                </a:solidFill>
                <a:effectLst/>
                <a:latin typeface="Mangal" panose="02040503050203030202" pitchFamily="18" charset="0"/>
              </a:rPr>
              <a:t>गुरोस्तु मौनं व्याख्यानं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शिष्यास्तुच्छिन्नसंशयाः ॥३॥</a:t>
            </a:r>
            <a:endParaRPr lang="en-US" dirty="0"/>
          </a:p>
        </p:txBody>
      </p:sp>
      <p:sp>
        <p:nvSpPr>
          <p:cNvPr id="6" name="TextBox 5">
            <a:extLst>
              <a:ext uri="{FF2B5EF4-FFF2-40B4-BE49-F238E27FC236}">
                <a16:creationId xmlns:a16="http://schemas.microsoft.com/office/drawing/2014/main" id="{42793B08-F106-01D4-8B47-2F1D7F50B501}"/>
              </a:ext>
            </a:extLst>
          </p:cNvPr>
          <p:cNvSpPr txBox="1"/>
          <p:nvPr/>
        </p:nvSpPr>
        <p:spPr>
          <a:xfrm>
            <a:off x="7698377" y="242108"/>
            <a:ext cx="4410829" cy="1477328"/>
          </a:xfrm>
          <a:prstGeom prst="rect">
            <a:avLst/>
          </a:prstGeom>
          <a:noFill/>
        </p:spPr>
        <p:txBody>
          <a:bodyPr wrap="square">
            <a:spAutoFit/>
          </a:bodyPr>
          <a:lstStyle/>
          <a:p>
            <a:r>
              <a:rPr lang="en-US" sz="1800" dirty="0"/>
              <a:t>Picturesque indeed is the sight at the root of the Banyan tree, </a:t>
            </a:r>
            <a:r>
              <a:rPr lang="en-US" dirty="0"/>
              <a:t>w</a:t>
            </a:r>
            <a:r>
              <a:rPr lang="en-US" sz="1800" dirty="0"/>
              <a:t>here the aged disciples and the young guru are seated; </a:t>
            </a:r>
          </a:p>
          <a:p>
            <a:r>
              <a:rPr lang="en-US" sz="1800" b="1" u="sng" dirty="0">
                <a:solidFill>
                  <a:srgbClr val="3333FF"/>
                </a:solidFill>
              </a:rPr>
              <a:t>The teacher’s silent explanations </a:t>
            </a:r>
          </a:p>
          <a:p>
            <a:r>
              <a:rPr lang="en-US" sz="1800" b="1" dirty="0">
                <a:solidFill>
                  <a:srgbClr val="3333FF"/>
                </a:solidFill>
              </a:rPr>
              <a:t>removed all the doubts of the disciples</a:t>
            </a:r>
            <a:r>
              <a:rPr lang="en-US" sz="1800" dirty="0"/>
              <a:t>.      3 </a:t>
            </a:r>
          </a:p>
        </p:txBody>
      </p:sp>
      <p:pic>
        <p:nvPicPr>
          <p:cNvPr id="1026" name="Picture 2" descr="No photo description available.">
            <a:extLst>
              <a:ext uri="{FF2B5EF4-FFF2-40B4-BE49-F238E27FC236}">
                <a16:creationId xmlns:a16="http://schemas.microsoft.com/office/drawing/2014/main" id="{97D5BCEB-5409-C8D3-08D4-3AC628CF16F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60851" y="1937988"/>
            <a:ext cx="6481561" cy="44470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C020DE-218E-0E38-B29C-C854E79CBB93}"/>
              </a:ext>
            </a:extLst>
          </p:cNvPr>
          <p:cNvSpPr txBox="1"/>
          <p:nvPr/>
        </p:nvSpPr>
        <p:spPr>
          <a:xfrm>
            <a:off x="4280325" y="103609"/>
            <a:ext cx="3357092" cy="1754326"/>
          </a:xfrm>
          <a:prstGeom prst="rect">
            <a:avLst/>
          </a:prstGeom>
          <a:noFill/>
        </p:spPr>
        <p:txBody>
          <a:bodyPr wrap="square">
            <a:spAutoFit/>
          </a:bodyPr>
          <a:lstStyle/>
          <a:p>
            <a:r>
              <a:rPr lang="en-US" dirty="0" err="1"/>
              <a:t>Citram</a:t>
            </a:r>
            <a:r>
              <a:rPr lang="en-US" dirty="0"/>
              <a:t> </a:t>
            </a:r>
            <a:r>
              <a:rPr lang="en-US" dirty="0" err="1"/>
              <a:t>Vatta-Taror-Muule</a:t>
            </a:r>
            <a:r>
              <a:rPr lang="en-US" dirty="0"/>
              <a:t> </a:t>
            </a:r>
          </a:p>
          <a:p>
            <a:r>
              <a:rPr lang="en-US" dirty="0" err="1"/>
              <a:t>Vrddhaah</a:t>
            </a:r>
            <a:r>
              <a:rPr lang="en-US" dirty="0"/>
              <a:t> </a:t>
            </a:r>
            <a:r>
              <a:rPr lang="en-US" dirty="0" err="1"/>
              <a:t>Shissyaa</a:t>
            </a:r>
            <a:r>
              <a:rPr lang="en-US" dirty="0"/>
              <a:t> </a:t>
            </a:r>
            <a:r>
              <a:rPr lang="en-US" dirty="0" err="1"/>
              <a:t>Gurur-Yuvaa</a:t>
            </a:r>
            <a:r>
              <a:rPr lang="en-US" dirty="0"/>
              <a:t> |</a:t>
            </a:r>
          </a:p>
          <a:p>
            <a:r>
              <a:rPr lang="en-US" dirty="0" err="1"/>
              <a:t>Guros</a:t>
            </a:r>
            <a:r>
              <a:rPr lang="en-US" dirty="0"/>
              <a:t>-Tu </a:t>
            </a:r>
            <a:r>
              <a:rPr lang="en-US" dirty="0" err="1"/>
              <a:t>Maunam</a:t>
            </a:r>
            <a:r>
              <a:rPr lang="en-US" dirty="0"/>
              <a:t> </a:t>
            </a:r>
            <a:r>
              <a:rPr lang="en-US" dirty="0" err="1"/>
              <a:t>Vyaakhyaanam</a:t>
            </a:r>
            <a:r>
              <a:rPr lang="en-US" dirty="0"/>
              <a:t> </a:t>
            </a:r>
          </a:p>
          <a:p>
            <a:r>
              <a:rPr lang="en-US" dirty="0" err="1"/>
              <a:t>Shissyaas</a:t>
            </a:r>
            <a:r>
              <a:rPr lang="en-US" dirty="0"/>
              <a:t>-</a:t>
            </a:r>
            <a:r>
              <a:rPr lang="en-US" dirty="0" err="1"/>
              <a:t>Tuc</a:t>
            </a:r>
            <a:r>
              <a:rPr lang="en-US" dirty="0"/>
              <a:t>-Chinna-</a:t>
            </a:r>
            <a:r>
              <a:rPr lang="en-US" dirty="0" err="1"/>
              <a:t>Samshayaah</a:t>
            </a:r>
            <a:r>
              <a:rPr lang="en-US" dirty="0"/>
              <a:t> ||3||</a:t>
            </a:r>
          </a:p>
        </p:txBody>
      </p:sp>
      <p:sp>
        <p:nvSpPr>
          <p:cNvPr id="2" name="TextBox 1">
            <a:extLst>
              <a:ext uri="{FF2B5EF4-FFF2-40B4-BE49-F238E27FC236}">
                <a16:creationId xmlns:a16="http://schemas.microsoft.com/office/drawing/2014/main" id="{BD13D204-A548-4A03-4F43-F523B495E11D}"/>
              </a:ext>
            </a:extLst>
          </p:cNvPr>
          <p:cNvSpPr txBox="1"/>
          <p:nvPr/>
        </p:nvSpPr>
        <p:spPr>
          <a:xfrm>
            <a:off x="3510683" y="6385059"/>
            <a:ext cx="5381898" cy="369332"/>
          </a:xfrm>
          <a:prstGeom prst="rect">
            <a:avLst/>
          </a:prstGeom>
          <a:noFill/>
        </p:spPr>
        <p:txBody>
          <a:bodyPr wrap="square" rtlCol="0">
            <a:spAutoFit/>
          </a:bodyPr>
          <a:lstStyle/>
          <a:p>
            <a:pPr algn="ctr"/>
            <a:r>
              <a:rPr lang="en-US" dirty="0">
                <a:hlinkClick r:id="rId3"/>
              </a:rPr>
              <a:t>https://www.youtube.com/watch?v=uDr1S4jvylk</a:t>
            </a:r>
            <a:r>
              <a:rPr lang="en-US" dirty="0"/>
              <a:t> </a:t>
            </a:r>
          </a:p>
        </p:txBody>
      </p:sp>
      <p:sp>
        <p:nvSpPr>
          <p:cNvPr id="5" name="TextBox 4">
            <a:extLst>
              <a:ext uri="{FF2B5EF4-FFF2-40B4-BE49-F238E27FC236}">
                <a16:creationId xmlns:a16="http://schemas.microsoft.com/office/drawing/2014/main" id="{15699739-2E16-37A9-512E-5789DFBF8D99}"/>
              </a:ext>
            </a:extLst>
          </p:cNvPr>
          <p:cNvSpPr txBox="1"/>
          <p:nvPr/>
        </p:nvSpPr>
        <p:spPr>
          <a:xfrm>
            <a:off x="9638698" y="3938236"/>
            <a:ext cx="2133093" cy="1200329"/>
          </a:xfrm>
          <a:prstGeom prst="rect">
            <a:avLst/>
          </a:prstGeom>
          <a:noFill/>
        </p:spPr>
        <p:txBody>
          <a:bodyPr wrap="square" rtlCol="0">
            <a:spAutoFit/>
          </a:bodyPr>
          <a:lstStyle/>
          <a:p>
            <a:r>
              <a:rPr lang="en-US" sz="1800" b="1" u="sng" dirty="0">
                <a:solidFill>
                  <a:srgbClr val="3333FF"/>
                </a:solidFill>
              </a:rPr>
              <a:t>The teacher’s silent explanations:</a:t>
            </a:r>
          </a:p>
          <a:p>
            <a:pPr algn="r"/>
            <a:r>
              <a:rPr lang="en-US" b="1" u="sng" dirty="0">
                <a:solidFill>
                  <a:srgbClr val="3333FF"/>
                </a:solidFill>
              </a:rPr>
              <a:t>Knowledge of Brahman</a:t>
            </a:r>
            <a:endParaRPr lang="en-US" u="sng" dirty="0"/>
          </a:p>
        </p:txBody>
      </p:sp>
    </p:spTree>
    <p:extLst>
      <p:ext uri="{BB962C8B-B14F-4D97-AF65-F5344CB8AC3E}">
        <p14:creationId xmlns:p14="http://schemas.microsoft.com/office/powerpoint/2010/main" val="2975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DBC908-1C3F-5303-B3CD-2BE4F69CF677}"/>
              </a:ext>
            </a:extLst>
          </p:cNvPr>
          <p:cNvSpPr txBox="1"/>
          <p:nvPr/>
        </p:nvSpPr>
        <p:spPr>
          <a:xfrm>
            <a:off x="6965659" y="60723"/>
            <a:ext cx="3832946" cy="1200329"/>
          </a:xfrm>
          <a:prstGeom prst="rect">
            <a:avLst/>
          </a:prstGeom>
          <a:noFill/>
        </p:spPr>
        <p:txBody>
          <a:bodyPr wrap="square" rtlCol="0">
            <a:spAutoFit/>
          </a:bodyPr>
          <a:lstStyle/>
          <a:p>
            <a:r>
              <a:rPr lang="en-US" dirty="0"/>
              <a:t>The treasure trove of all knowledge, </a:t>
            </a:r>
            <a:r>
              <a:rPr lang="en-US" sz="1600" dirty="0"/>
              <a:t>the </a:t>
            </a:r>
            <a:r>
              <a:rPr lang="en-US" b="1" u="sng" dirty="0">
                <a:solidFill>
                  <a:srgbClr val="3333FF"/>
                </a:solidFill>
              </a:rPr>
              <a:t>healer of diseases of the body and mind</a:t>
            </a:r>
            <a:r>
              <a:rPr lang="en-US" sz="1600" dirty="0"/>
              <a:t>, </a:t>
            </a:r>
            <a:r>
              <a:rPr lang="en-US" dirty="0"/>
              <a:t>teacher for the entire world, </a:t>
            </a:r>
          </a:p>
          <a:p>
            <a:r>
              <a:rPr lang="en-US" dirty="0"/>
              <a:t>I bow to that Lord Dakshinamurthi.     4</a:t>
            </a:r>
          </a:p>
        </p:txBody>
      </p:sp>
      <p:sp>
        <p:nvSpPr>
          <p:cNvPr id="5" name="TextBox 4">
            <a:extLst>
              <a:ext uri="{FF2B5EF4-FFF2-40B4-BE49-F238E27FC236}">
                <a16:creationId xmlns:a16="http://schemas.microsoft.com/office/drawing/2014/main" id="{DB10A801-3989-A63D-F374-2D71A13E92AF}"/>
              </a:ext>
            </a:extLst>
          </p:cNvPr>
          <p:cNvSpPr txBox="1"/>
          <p:nvPr/>
        </p:nvSpPr>
        <p:spPr>
          <a:xfrm>
            <a:off x="653847" y="178343"/>
            <a:ext cx="2561920" cy="1323439"/>
          </a:xfrm>
          <a:prstGeom prst="rect">
            <a:avLst/>
          </a:prstGeom>
          <a:noFill/>
        </p:spPr>
        <p:txBody>
          <a:bodyPr wrap="none" rtlCol="0">
            <a:spAutoFit/>
          </a:bodyPr>
          <a:lstStyle/>
          <a:p>
            <a:r>
              <a:rPr lang="hi-IN" sz="2000" b="1" i="0" dirty="0">
                <a:solidFill>
                  <a:srgbClr val="000000"/>
                </a:solidFill>
                <a:effectLst/>
                <a:latin typeface="Mangal" panose="02040503050203030202" pitchFamily="18" charset="0"/>
              </a:rPr>
              <a:t>निधये सर्वविद्यानां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भिषजे भवरोगिणाम् ।</a:t>
            </a:r>
            <a:br>
              <a:rPr lang="hi-IN" sz="2000" dirty="0"/>
            </a:br>
            <a:r>
              <a:rPr lang="hi-IN" sz="2000" b="1" i="0" dirty="0">
                <a:solidFill>
                  <a:srgbClr val="000000"/>
                </a:solidFill>
                <a:effectLst/>
                <a:latin typeface="Mangal" panose="02040503050203030202" pitchFamily="18" charset="0"/>
              </a:rPr>
              <a:t>गुरवे सर्वलोकानां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दक्षिणामूर्तये नमः ॥४॥</a:t>
            </a:r>
            <a:endParaRPr lang="en-US" sz="2000" b="1" i="0" dirty="0">
              <a:solidFill>
                <a:srgbClr val="000000"/>
              </a:solidFill>
              <a:effectLst/>
              <a:latin typeface="Mangal" panose="02040503050203030202" pitchFamily="18" charset="0"/>
            </a:endParaRPr>
          </a:p>
        </p:txBody>
      </p:sp>
      <p:sp>
        <p:nvSpPr>
          <p:cNvPr id="10" name="TextBox 9">
            <a:extLst>
              <a:ext uri="{FF2B5EF4-FFF2-40B4-BE49-F238E27FC236}">
                <a16:creationId xmlns:a16="http://schemas.microsoft.com/office/drawing/2014/main" id="{96538CF4-E15F-4D86-2D1D-B3E610777B5F}"/>
              </a:ext>
            </a:extLst>
          </p:cNvPr>
          <p:cNvSpPr txBox="1"/>
          <p:nvPr/>
        </p:nvSpPr>
        <p:spPr>
          <a:xfrm>
            <a:off x="653848" y="2950217"/>
            <a:ext cx="2344296" cy="1200329"/>
          </a:xfrm>
          <a:prstGeom prst="rect">
            <a:avLst/>
          </a:prstGeom>
          <a:noFill/>
        </p:spPr>
        <p:txBody>
          <a:bodyPr wrap="square">
            <a:spAutoFit/>
          </a:bodyPr>
          <a:lstStyle/>
          <a:p>
            <a:r>
              <a:rPr lang="hi-IN" sz="1800" b="1" i="0" dirty="0">
                <a:solidFill>
                  <a:srgbClr val="000000"/>
                </a:solidFill>
                <a:effectLst/>
                <a:latin typeface="Mangal" panose="02040503050203030202" pitchFamily="18" charset="0"/>
              </a:rPr>
              <a:t>ॐ नमः प्रणवार्थाय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शुद्धज्ञानैकमूर्तये ।</a:t>
            </a:r>
            <a:br>
              <a:rPr lang="hi-IN" sz="1800" dirty="0"/>
            </a:br>
            <a:r>
              <a:rPr lang="hi-IN" sz="1800" b="1" i="0" dirty="0">
                <a:solidFill>
                  <a:srgbClr val="000000"/>
                </a:solidFill>
                <a:effectLst/>
                <a:latin typeface="Mangal" panose="02040503050203030202" pitchFamily="18" charset="0"/>
              </a:rPr>
              <a:t>निर्मलाय प्रशान्ताय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दक्षिणामूर्तये नमः ॥५॥</a:t>
            </a:r>
            <a:endParaRPr lang="en-US" sz="1800" b="1" i="0" dirty="0">
              <a:solidFill>
                <a:srgbClr val="000000"/>
              </a:solidFill>
              <a:effectLst/>
              <a:latin typeface="Mangal" panose="02040503050203030202" pitchFamily="18" charset="0"/>
            </a:endParaRPr>
          </a:p>
        </p:txBody>
      </p:sp>
      <p:sp>
        <p:nvSpPr>
          <p:cNvPr id="21" name="TextBox 20">
            <a:extLst>
              <a:ext uri="{FF2B5EF4-FFF2-40B4-BE49-F238E27FC236}">
                <a16:creationId xmlns:a16="http://schemas.microsoft.com/office/drawing/2014/main" id="{F51E50BC-E139-EFC6-9AA4-77030B310BDD}"/>
              </a:ext>
            </a:extLst>
          </p:cNvPr>
          <p:cNvSpPr txBox="1"/>
          <p:nvPr/>
        </p:nvSpPr>
        <p:spPr>
          <a:xfrm>
            <a:off x="3215767" y="149828"/>
            <a:ext cx="3682126" cy="1200329"/>
          </a:xfrm>
          <a:prstGeom prst="rect">
            <a:avLst/>
          </a:prstGeom>
          <a:noFill/>
        </p:spPr>
        <p:txBody>
          <a:bodyPr wrap="square">
            <a:spAutoFit/>
          </a:bodyPr>
          <a:lstStyle/>
          <a:p>
            <a:r>
              <a:rPr lang="en-US" i="1" dirty="0" err="1"/>
              <a:t>Nidhaye</a:t>
            </a:r>
            <a:r>
              <a:rPr lang="en-US" i="1" dirty="0"/>
              <a:t> Sarva-</a:t>
            </a:r>
            <a:r>
              <a:rPr lang="en-US" i="1" dirty="0" err="1"/>
              <a:t>Vidyaanaam</a:t>
            </a:r>
            <a:r>
              <a:rPr lang="en-US" i="1" dirty="0"/>
              <a:t> </a:t>
            </a:r>
          </a:p>
          <a:p>
            <a:r>
              <a:rPr lang="en-US" i="1" dirty="0" err="1"/>
              <a:t>Bhissaje</a:t>
            </a:r>
            <a:r>
              <a:rPr lang="en-US" i="1" dirty="0"/>
              <a:t> Bhava-</a:t>
            </a:r>
            <a:r>
              <a:rPr lang="en-US" i="1" dirty="0" err="1"/>
              <a:t>Roginnaam</a:t>
            </a:r>
            <a:r>
              <a:rPr lang="en-US" i="1" dirty="0"/>
              <a:t> |</a:t>
            </a:r>
          </a:p>
          <a:p>
            <a:r>
              <a:rPr lang="en-US" i="1" dirty="0" err="1"/>
              <a:t>Gurave</a:t>
            </a:r>
            <a:r>
              <a:rPr lang="en-US" i="1" dirty="0"/>
              <a:t> Sarva-</a:t>
            </a:r>
            <a:r>
              <a:rPr lang="en-US" i="1" dirty="0" err="1"/>
              <a:t>Lokaanaam</a:t>
            </a:r>
            <a:r>
              <a:rPr lang="en-US" i="1" dirty="0"/>
              <a:t> </a:t>
            </a:r>
          </a:p>
          <a:p>
            <a:r>
              <a:rPr lang="en-US" i="1" dirty="0" err="1"/>
              <a:t>Dakssinnaamuurtaye</a:t>
            </a:r>
            <a:r>
              <a:rPr lang="en-US" i="1" dirty="0"/>
              <a:t> </a:t>
            </a:r>
            <a:r>
              <a:rPr lang="en-US" i="1" dirty="0" err="1"/>
              <a:t>Namah</a:t>
            </a:r>
            <a:r>
              <a:rPr lang="en-US" i="1" dirty="0"/>
              <a:t> ||4||</a:t>
            </a:r>
          </a:p>
        </p:txBody>
      </p:sp>
      <p:sp>
        <p:nvSpPr>
          <p:cNvPr id="24" name="TextBox 23">
            <a:extLst>
              <a:ext uri="{FF2B5EF4-FFF2-40B4-BE49-F238E27FC236}">
                <a16:creationId xmlns:a16="http://schemas.microsoft.com/office/drawing/2014/main" id="{858E2ADB-F216-A015-1939-BA7AA55AF7C2}"/>
              </a:ext>
            </a:extLst>
          </p:cNvPr>
          <p:cNvSpPr txBox="1"/>
          <p:nvPr/>
        </p:nvSpPr>
        <p:spPr>
          <a:xfrm>
            <a:off x="3255866" y="2906891"/>
            <a:ext cx="3709793" cy="1200329"/>
          </a:xfrm>
          <a:prstGeom prst="rect">
            <a:avLst/>
          </a:prstGeom>
          <a:noFill/>
        </p:spPr>
        <p:txBody>
          <a:bodyPr wrap="square">
            <a:spAutoFit/>
          </a:bodyPr>
          <a:lstStyle/>
          <a:p>
            <a:r>
              <a:rPr lang="en-US" i="1" dirty="0"/>
              <a:t>Om </a:t>
            </a:r>
            <a:r>
              <a:rPr lang="en-US" i="1" dirty="0" err="1"/>
              <a:t>Namah</a:t>
            </a:r>
            <a:r>
              <a:rPr lang="en-US" i="1" dirty="0"/>
              <a:t> </a:t>
            </a:r>
            <a:r>
              <a:rPr lang="en-US" i="1" dirty="0" err="1"/>
              <a:t>Prannava-Arthaaya</a:t>
            </a:r>
            <a:r>
              <a:rPr lang="en-US" i="1" dirty="0"/>
              <a:t> </a:t>
            </a:r>
          </a:p>
          <a:p>
            <a:r>
              <a:rPr lang="en-US" i="1" dirty="0"/>
              <a:t>Shuddha-</a:t>
            </a:r>
            <a:r>
              <a:rPr lang="en-US" i="1" dirty="0" err="1"/>
              <a:t>Jnyaanai</a:t>
            </a:r>
            <a:r>
              <a:rPr lang="en-US" i="1" dirty="0"/>
              <a:t>[a-E]ka-</a:t>
            </a:r>
            <a:r>
              <a:rPr lang="en-US" i="1" dirty="0" err="1"/>
              <a:t>Muurtaye</a:t>
            </a:r>
            <a:r>
              <a:rPr lang="en-US" i="1" dirty="0"/>
              <a:t> |</a:t>
            </a:r>
          </a:p>
          <a:p>
            <a:r>
              <a:rPr lang="en-US" i="1" dirty="0" err="1"/>
              <a:t>Nirmalaaya</a:t>
            </a:r>
            <a:r>
              <a:rPr lang="en-US" i="1" dirty="0"/>
              <a:t> </a:t>
            </a:r>
            <a:r>
              <a:rPr lang="en-US" i="1" dirty="0" err="1"/>
              <a:t>Prashaantaaya</a:t>
            </a:r>
            <a:r>
              <a:rPr lang="en-US" i="1" dirty="0"/>
              <a:t> </a:t>
            </a:r>
          </a:p>
          <a:p>
            <a:r>
              <a:rPr lang="en-US" i="1" dirty="0" err="1"/>
              <a:t>Dakssinnaamuurtaye</a:t>
            </a:r>
            <a:r>
              <a:rPr lang="en-US" i="1" dirty="0"/>
              <a:t> </a:t>
            </a:r>
            <a:r>
              <a:rPr lang="en-US" i="1" dirty="0" err="1"/>
              <a:t>Namah</a:t>
            </a:r>
            <a:r>
              <a:rPr lang="en-US" i="1" dirty="0"/>
              <a:t> ||5||</a:t>
            </a:r>
          </a:p>
        </p:txBody>
      </p:sp>
      <p:grpSp>
        <p:nvGrpSpPr>
          <p:cNvPr id="26" name="Group 25">
            <a:extLst>
              <a:ext uri="{FF2B5EF4-FFF2-40B4-BE49-F238E27FC236}">
                <a16:creationId xmlns:a16="http://schemas.microsoft.com/office/drawing/2014/main" id="{913DE7BA-942D-D3F6-D82A-3D18A7E1A595}"/>
              </a:ext>
            </a:extLst>
          </p:cNvPr>
          <p:cNvGrpSpPr/>
          <p:nvPr/>
        </p:nvGrpSpPr>
        <p:grpSpPr>
          <a:xfrm>
            <a:off x="7449724" y="4641668"/>
            <a:ext cx="4380305" cy="1467594"/>
            <a:chOff x="4929051" y="4326573"/>
            <a:chExt cx="6409509" cy="1955215"/>
          </a:xfrm>
        </p:grpSpPr>
        <p:grpSp>
          <p:nvGrpSpPr>
            <p:cNvPr id="22" name="Group 21">
              <a:extLst>
                <a:ext uri="{FF2B5EF4-FFF2-40B4-BE49-F238E27FC236}">
                  <a16:creationId xmlns:a16="http://schemas.microsoft.com/office/drawing/2014/main" id="{8D949C32-2F7C-283D-59B5-5DA58DFAB544}"/>
                </a:ext>
              </a:extLst>
            </p:cNvPr>
            <p:cNvGrpSpPr/>
            <p:nvPr/>
          </p:nvGrpSpPr>
          <p:grpSpPr>
            <a:xfrm>
              <a:off x="5223861" y="4407837"/>
              <a:ext cx="5902528" cy="1873951"/>
              <a:chOff x="2050130" y="3779743"/>
              <a:chExt cx="8574821" cy="2782355"/>
            </a:xfrm>
          </p:grpSpPr>
          <p:pic>
            <p:nvPicPr>
              <p:cNvPr id="2" name="Picture 1">
                <a:extLst>
                  <a:ext uri="{FF2B5EF4-FFF2-40B4-BE49-F238E27FC236}">
                    <a16:creationId xmlns:a16="http://schemas.microsoft.com/office/drawing/2014/main" id="{758ABC94-D2CB-7D39-D82D-4DC6F79801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646" b="-1188"/>
              <a:stretch/>
            </p:blipFill>
            <p:spPr>
              <a:xfrm>
                <a:off x="2050130" y="3779743"/>
                <a:ext cx="2352470" cy="1864925"/>
              </a:xfrm>
              <a:prstGeom prst="rect">
                <a:avLst/>
              </a:prstGeom>
            </p:spPr>
          </p:pic>
          <p:pic>
            <p:nvPicPr>
              <p:cNvPr id="6" name="Picture 5">
                <a:extLst>
                  <a:ext uri="{FF2B5EF4-FFF2-40B4-BE49-F238E27FC236}">
                    <a16:creationId xmlns:a16="http://schemas.microsoft.com/office/drawing/2014/main" id="{DFF20AFC-FE70-9A72-8CD3-F926E4148C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12157" y="4265094"/>
                <a:ext cx="874495" cy="894223"/>
              </a:xfrm>
              <a:prstGeom prst="rect">
                <a:avLst/>
              </a:prstGeom>
            </p:spPr>
          </p:pic>
          <p:pic>
            <p:nvPicPr>
              <p:cNvPr id="7" name="Picture 6">
                <a:extLst>
                  <a:ext uri="{FF2B5EF4-FFF2-40B4-BE49-F238E27FC236}">
                    <a16:creationId xmlns:a16="http://schemas.microsoft.com/office/drawing/2014/main" id="{DF1660D1-4495-9DD9-B1F9-9CB1E9B6078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9284"/>
              <a:stretch/>
            </p:blipFill>
            <p:spPr>
              <a:xfrm>
                <a:off x="9553716" y="4518580"/>
                <a:ext cx="574581" cy="387251"/>
              </a:xfrm>
              <a:prstGeom prst="rect">
                <a:avLst/>
              </a:prstGeom>
            </p:spPr>
          </p:pic>
          <p:pic>
            <p:nvPicPr>
              <p:cNvPr id="3" name="Picture 2">
                <a:extLst>
                  <a:ext uri="{FF2B5EF4-FFF2-40B4-BE49-F238E27FC236}">
                    <a16:creationId xmlns:a16="http://schemas.microsoft.com/office/drawing/2014/main" id="{0B1A495F-7271-ED55-5843-E458E25D8C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61552" y="4060775"/>
                <a:ext cx="1096299" cy="1302861"/>
              </a:xfrm>
              <a:prstGeom prst="rect">
                <a:avLst/>
              </a:prstGeom>
            </p:spPr>
          </p:pic>
          <p:sp>
            <p:nvSpPr>
              <p:cNvPr id="9" name="Right Triangle 8">
                <a:extLst>
                  <a:ext uri="{FF2B5EF4-FFF2-40B4-BE49-F238E27FC236}">
                    <a16:creationId xmlns:a16="http://schemas.microsoft.com/office/drawing/2014/main" id="{CCE85699-1634-81D9-6624-88DE1DB2EA6B}"/>
                  </a:ext>
                </a:extLst>
              </p:cNvPr>
              <p:cNvSpPr/>
              <p:nvPr/>
            </p:nvSpPr>
            <p:spPr>
              <a:xfrm flipH="1" flipV="1">
                <a:off x="6209701" y="3976598"/>
                <a:ext cx="672716" cy="254405"/>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TextBox 10">
                <a:extLst>
                  <a:ext uri="{FF2B5EF4-FFF2-40B4-BE49-F238E27FC236}">
                    <a16:creationId xmlns:a16="http://schemas.microsoft.com/office/drawing/2014/main" id="{F5580F01-8E3D-C401-233C-06B7CD8233F1}"/>
                  </a:ext>
                </a:extLst>
              </p:cNvPr>
              <p:cNvSpPr txBox="1"/>
              <p:nvPr/>
            </p:nvSpPr>
            <p:spPr>
              <a:xfrm>
                <a:off x="4907286" y="4158206"/>
                <a:ext cx="828715" cy="1156729"/>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AED992D-71BC-AC82-9DE4-ABD365C7F371}"/>
                  </a:ext>
                </a:extLst>
              </p:cNvPr>
              <p:cNvSpPr txBox="1"/>
              <p:nvPr/>
            </p:nvSpPr>
            <p:spPr>
              <a:xfrm>
                <a:off x="6855855" y="4158206"/>
                <a:ext cx="828714" cy="1156729"/>
              </a:xfrm>
              <a:prstGeom prst="rect">
                <a:avLst/>
              </a:prstGeom>
              <a:noFill/>
            </p:spPr>
            <p:txBody>
              <a:bodyPr wrap="none" rtlCol="0">
                <a:spAutoFit/>
              </a:bodyPr>
              <a:lstStyle/>
              <a:p>
                <a:r>
                  <a:rPr lang="en-US" sz="3200" dirty="0"/>
                  <a:t>+</a:t>
                </a:r>
              </a:p>
            </p:txBody>
          </p:sp>
          <p:sp>
            <p:nvSpPr>
              <p:cNvPr id="13" name="TextBox 12">
                <a:extLst>
                  <a:ext uri="{FF2B5EF4-FFF2-40B4-BE49-F238E27FC236}">
                    <a16:creationId xmlns:a16="http://schemas.microsoft.com/office/drawing/2014/main" id="{B0635019-8C0D-DA4A-187D-7C430A760C71}"/>
                  </a:ext>
                </a:extLst>
              </p:cNvPr>
              <p:cNvSpPr txBox="1"/>
              <p:nvPr/>
            </p:nvSpPr>
            <p:spPr>
              <a:xfrm>
                <a:off x="8679473" y="4158206"/>
                <a:ext cx="828714" cy="1156729"/>
              </a:xfrm>
              <a:prstGeom prst="rect">
                <a:avLst/>
              </a:prstGeom>
              <a:noFill/>
            </p:spPr>
            <p:txBody>
              <a:bodyPr wrap="none" rtlCol="0">
                <a:spAutoFit/>
              </a:bodyPr>
              <a:lstStyle/>
              <a:p>
                <a:r>
                  <a:rPr lang="en-US" sz="3200" dirty="0"/>
                  <a:t>+</a:t>
                </a:r>
              </a:p>
            </p:txBody>
          </p:sp>
          <p:sp>
            <p:nvSpPr>
              <p:cNvPr id="14" name="TextBox 13">
                <a:extLst>
                  <a:ext uri="{FF2B5EF4-FFF2-40B4-BE49-F238E27FC236}">
                    <a16:creationId xmlns:a16="http://schemas.microsoft.com/office/drawing/2014/main" id="{8DE3BAC9-79A6-D2CE-5401-252EA36EBDE6}"/>
                  </a:ext>
                </a:extLst>
              </p:cNvPr>
              <p:cNvSpPr txBox="1"/>
              <p:nvPr/>
            </p:nvSpPr>
            <p:spPr>
              <a:xfrm>
                <a:off x="4907286" y="5405369"/>
                <a:ext cx="828715" cy="1156729"/>
              </a:xfrm>
              <a:prstGeom prst="rect">
                <a:avLst/>
              </a:prstGeom>
              <a:noFill/>
            </p:spPr>
            <p:txBody>
              <a:bodyPr wrap="none" rtlCol="0">
                <a:spAutoFit/>
              </a:bodyPr>
              <a:lstStyle/>
              <a:p>
                <a:r>
                  <a:rPr lang="en-US" sz="3200" dirty="0"/>
                  <a:t>=</a:t>
                </a:r>
              </a:p>
            </p:txBody>
          </p:sp>
          <p:sp>
            <p:nvSpPr>
              <p:cNvPr id="15" name="TextBox 14">
                <a:extLst>
                  <a:ext uri="{FF2B5EF4-FFF2-40B4-BE49-F238E27FC236}">
                    <a16:creationId xmlns:a16="http://schemas.microsoft.com/office/drawing/2014/main" id="{15F6D145-5B35-F25D-874B-D95DC669AE1A}"/>
                  </a:ext>
                </a:extLst>
              </p:cNvPr>
              <p:cNvSpPr txBox="1"/>
              <p:nvPr/>
            </p:nvSpPr>
            <p:spPr>
              <a:xfrm>
                <a:off x="5884143" y="5405367"/>
                <a:ext cx="896865" cy="1156729"/>
              </a:xfrm>
              <a:prstGeom prst="rect">
                <a:avLst/>
              </a:prstGeom>
              <a:noFill/>
            </p:spPr>
            <p:txBody>
              <a:bodyPr wrap="none" rtlCol="0">
                <a:spAutoFit/>
              </a:bodyPr>
              <a:lstStyle/>
              <a:p>
                <a:r>
                  <a:rPr lang="en-US" sz="3200" dirty="0"/>
                  <a:t>A</a:t>
                </a:r>
              </a:p>
            </p:txBody>
          </p:sp>
          <p:sp>
            <p:nvSpPr>
              <p:cNvPr id="17" name="TextBox 16">
                <a:extLst>
                  <a:ext uri="{FF2B5EF4-FFF2-40B4-BE49-F238E27FC236}">
                    <a16:creationId xmlns:a16="http://schemas.microsoft.com/office/drawing/2014/main" id="{9AA4BF46-8DB5-8C07-0CDD-3E2923BCFE66}"/>
                  </a:ext>
                </a:extLst>
              </p:cNvPr>
              <p:cNvSpPr txBox="1"/>
              <p:nvPr/>
            </p:nvSpPr>
            <p:spPr>
              <a:xfrm>
                <a:off x="6818829" y="5405367"/>
                <a:ext cx="828714" cy="1156729"/>
              </a:xfrm>
              <a:prstGeom prst="rect">
                <a:avLst/>
              </a:prstGeom>
              <a:noFill/>
            </p:spPr>
            <p:txBody>
              <a:bodyPr wrap="none" rtlCol="0">
                <a:spAutoFit/>
              </a:bodyPr>
              <a:lstStyle/>
              <a:p>
                <a:r>
                  <a:rPr lang="en-US" sz="3200" dirty="0"/>
                  <a:t>+</a:t>
                </a:r>
              </a:p>
            </p:txBody>
          </p:sp>
          <p:sp>
            <p:nvSpPr>
              <p:cNvPr id="18" name="TextBox 17">
                <a:extLst>
                  <a:ext uri="{FF2B5EF4-FFF2-40B4-BE49-F238E27FC236}">
                    <a16:creationId xmlns:a16="http://schemas.microsoft.com/office/drawing/2014/main" id="{3B4BADBC-D87F-9C5B-E90F-FF1D9C2623F5}"/>
                  </a:ext>
                </a:extLst>
              </p:cNvPr>
              <p:cNvSpPr txBox="1"/>
              <p:nvPr/>
            </p:nvSpPr>
            <p:spPr>
              <a:xfrm>
                <a:off x="8642448" y="5405367"/>
                <a:ext cx="828714" cy="1156729"/>
              </a:xfrm>
              <a:prstGeom prst="rect">
                <a:avLst/>
              </a:prstGeom>
              <a:noFill/>
            </p:spPr>
            <p:txBody>
              <a:bodyPr wrap="none" rtlCol="0">
                <a:spAutoFit/>
              </a:bodyPr>
              <a:lstStyle/>
              <a:p>
                <a:r>
                  <a:rPr lang="en-US" sz="3200" dirty="0"/>
                  <a:t>+</a:t>
                </a:r>
              </a:p>
            </p:txBody>
          </p:sp>
          <p:sp>
            <p:nvSpPr>
              <p:cNvPr id="19" name="TextBox 18">
                <a:extLst>
                  <a:ext uri="{FF2B5EF4-FFF2-40B4-BE49-F238E27FC236}">
                    <a16:creationId xmlns:a16="http://schemas.microsoft.com/office/drawing/2014/main" id="{7C5A495B-4391-4A1A-B2FE-77848D1E3DC2}"/>
                  </a:ext>
                </a:extLst>
              </p:cNvPr>
              <p:cNvSpPr txBox="1"/>
              <p:nvPr/>
            </p:nvSpPr>
            <p:spPr>
              <a:xfrm>
                <a:off x="7789268" y="5405367"/>
                <a:ext cx="951386" cy="1156729"/>
              </a:xfrm>
              <a:prstGeom prst="rect">
                <a:avLst/>
              </a:prstGeom>
              <a:noFill/>
            </p:spPr>
            <p:txBody>
              <a:bodyPr wrap="none" rtlCol="0">
                <a:spAutoFit/>
              </a:bodyPr>
              <a:lstStyle/>
              <a:p>
                <a:r>
                  <a:rPr lang="en-US" sz="3200" dirty="0"/>
                  <a:t>U</a:t>
                </a:r>
              </a:p>
            </p:txBody>
          </p:sp>
          <p:sp>
            <p:nvSpPr>
              <p:cNvPr id="20" name="TextBox 19">
                <a:extLst>
                  <a:ext uri="{FF2B5EF4-FFF2-40B4-BE49-F238E27FC236}">
                    <a16:creationId xmlns:a16="http://schemas.microsoft.com/office/drawing/2014/main" id="{29ACA86B-0FE4-0C55-B731-0A7D7BE4E245}"/>
                  </a:ext>
                </a:extLst>
              </p:cNvPr>
              <p:cNvSpPr txBox="1"/>
              <p:nvPr/>
            </p:nvSpPr>
            <p:spPr>
              <a:xfrm>
                <a:off x="9486148" y="5405367"/>
                <a:ext cx="1138803" cy="1156729"/>
              </a:xfrm>
              <a:prstGeom prst="rect">
                <a:avLst/>
              </a:prstGeom>
              <a:noFill/>
            </p:spPr>
            <p:txBody>
              <a:bodyPr wrap="none" rtlCol="0">
                <a:spAutoFit/>
              </a:bodyPr>
              <a:lstStyle/>
              <a:p>
                <a:r>
                  <a:rPr lang="en-US" sz="3200" dirty="0"/>
                  <a:t>M</a:t>
                </a:r>
              </a:p>
            </p:txBody>
          </p:sp>
        </p:grpSp>
        <p:sp>
          <p:nvSpPr>
            <p:cNvPr id="25" name="Rectangle 24">
              <a:extLst>
                <a:ext uri="{FF2B5EF4-FFF2-40B4-BE49-F238E27FC236}">
                  <a16:creationId xmlns:a16="http://schemas.microsoft.com/office/drawing/2014/main" id="{91F3F4FC-949B-6100-9F65-6E9EB5FBEAED}"/>
                </a:ext>
              </a:extLst>
            </p:cNvPr>
            <p:cNvSpPr/>
            <p:nvPr/>
          </p:nvSpPr>
          <p:spPr>
            <a:xfrm>
              <a:off x="4929051" y="4326573"/>
              <a:ext cx="6409509" cy="19552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6" name="TextBox 15">
            <a:extLst>
              <a:ext uri="{FF2B5EF4-FFF2-40B4-BE49-F238E27FC236}">
                <a16:creationId xmlns:a16="http://schemas.microsoft.com/office/drawing/2014/main" id="{26CC6C71-76AB-DAC6-3670-BE129765FED4}"/>
              </a:ext>
            </a:extLst>
          </p:cNvPr>
          <p:cNvSpPr txBox="1"/>
          <p:nvPr/>
        </p:nvSpPr>
        <p:spPr>
          <a:xfrm>
            <a:off x="5764039" y="1448631"/>
            <a:ext cx="6065990" cy="1323439"/>
          </a:xfrm>
          <a:prstGeom prst="rect">
            <a:avLst/>
          </a:prstGeom>
          <a:noFill/>
        </p:spPr>
        <p:txBody>
          <a:bodyPr wrap="square" rtlCol="0">
            <a:spAutoFit/>
          </a:bodyPr>
          <a:lstStyle/>
          <a:p>
            <a:r>
              <a:rPr lang="en-US" sz="1600" b="1" dirty="0">
                <a:solidFill>
                  <a:srgbClr val="3333FF"/>
                </a:solidFill>
              </a:rPr>
              <a:t>Note: </a:t>
            </a:r>
            <a:r>
              <a:rPr lang="en-US" sz="1600" dirty="0">
                <a:solidFill>
                  <a:srgbClr val="3333FF"/>
                </a:solidFill>
              </a:rPr>
              <a:t>Knowledge of Brahman is the treasure trove of all knowledge!</a:t>
            </a:r>
          </a:p>
          <a:p>
            <a:r>
              <a:rPr lang="en-US" sz="1600" dirty="0">
                <a:solidFill>
                  <a:srgbClr val="3333FF"/>
                </a:solidFill>
              </a:rPr>
              <a:t>Such knowledge fosters the healing</a:t>
            </a:r>
            <a:r>
              <a:rPr lang="en-US" sz="1600" dirty="0"/>
              <a:t> required for: </a:t>
            </a:r>
          </a:p>
          <a:p>
            <a:r>
              <a:rPr lang="en-US" sz="1600" b="1" u="sng" dirty="0">
                <a:solidFill>
                  <a:srgbClr val="3333FF"/>
                </a:solidFill>
              </a:rPr>
              <a:t>Body: </a:t>
            </a:r>
            <a:r>
              <a:rPr lang="en-US" sz="1600" dirty="0"/>
              <a:t>Physical health --Material /living; </a:t>
            </a:r>
          </a:p>
          <a:p>
            <a:r>
              <a:rPr lang="en-US" sz="1600" b="1" u="sng" dirty="0">
                <a:solidFill>
                  <a:srgbClr val="3333FF"/>
                </a:solidFill>
              </a:rPr>
              <a:t>Mind: </a:t>
            </a:r>
            <a:r>
              <a:rPr lang="en-US" sz="1600" dirty="0"/>
              <a:t>Emotional health – Psychology;  and </a:t>
            </a:r>
          </a:p>
          <a:p>
            <a:r>
              <a:rPr lang="en-US" sz="1600" b="1" u="sng" dirty="0">
                <a:solidFill>
                  <a:srgbClr val="3333FF"/>
                </a:solidFill>
              </a:rPr>
              <a:t>Intellect</a:t>
            </a:r>
            <a:r>
              <a:rPr lang="en-US" sz="1600" dirty="0"/>
              <a:t> (</a:t>
            </a:r>
            <a:r>
              <a:rPr lang="en-US" sz="1600" dirty="0">
                <a:solidFill>
                  <a:srgbClr val="3333FF"/>
                </a:solidFill>
              </a:rPr>
              <a:t>Thoughts)</a:t>
            </a:r>
            <a:r>
              <a:rPr lang="en-US" sz="1600" b="1" dirty="0">
                <a:solidFill>
                  <a:srgbClr val="3333FF"/>
                </a:solidFill>
              </a:rPr>
              <a:t>: </a:t>
            </a:r>
            <a:r>
              <a:rPr lang="en-US" sz="1600" dirty="0"/>
              <a:t>Intellectual health – Spiritual / Philosophy</a:t>
            </a:r>
          </a:p>
        </p:txBody>
      </p:sp>
      <p:sp>
        <p:nvSpPr>
          <p:cNvPr id="27" name="TextBox 26">
            <a:extLst>
              <a:ext uri="{FF2B5EF4-FFF2-40B4-BE49-F238E27FC236}">
                <a16:creationId xmlns:a16="http://schemas.microsoft.com/office/drawing/2014/main" id="{552080EE-B822-3BFA-B163-873C3A45D3C9}"/>
              </a:ext>
            </a:extLst>
          </p:cNvPr>
          <p:cNvSpPr txBox="1"/>
          <p:nvPr/>
        </p:nvSpPr>
        <p:spPr>
          <a:xfrm>
            <a:off x="2190237" y="4205695"/>
            <a:ext cx="6379992" cy="861774"/>
          </a:xfrm>
          <a:prstGeom prst="rect">
            <a:avLst/>
          </a:prstGeom>
          <a:noFill/>
        </p:spPr>
        <p:txBody>
          <a:bodyPr wrap="square" rtlCol="0">
            <a:spAutoFit/>
          </a:bodyPr>
          <a:lstStyle/>
          <a:p>
            <a:pPr algn="r"/>
            <a:r>
              <a:rPr lang="en-US" dirty="0"/>
              <a:t>Om is a composite of three sounds and hence three letters A, U, M</a:t>
            </a:r>
          </a:p>
          <a:p>
            <a:r>
              <a:rPr lang="en-US" sz="1600" b="1" dirty="0">
                <a:solidFill>
                  <a:srgbClr val="3333FF"/>
                </a:solidFill>
              </a:rPr>
              <a:t>These three letters in Sanskrit, in their combination can be</a:t>
            </a:r>
          </a:p>
          <a:p>
            <a:r>
              <a:rPr lang="en-US" sz="1600" b="1" dirty="0">
                <a:solidFill>
                  <a:srgbClr val="3333FF"/>
                </a:solidFill>
              </a:rPr>
              <a:t>visualized to represent the entirety of Vedic Philosophy?</a:t>
            </a:r>
          </a:p>
        </p:txBody>
      </p:sp>
      <p:sp>
        <p:nvSpPr>
          <p:cNvPr id="28" name="TextBox 27">
            <a:extLst>
              <a:ext uri="{FF2B5EF4-FFF2-40B4-BE49-F238E27FC236}">
                <a16:creationId xmlns:a16="http://schemas.microsoft.com/office/drawing/2014/main" id="{5D33FCF1-3A40-274C-79FC-BC48AB9E07CE}"/>
              </a:ext>
            </a:extLst>
          </p:cNvPr>
          <p:cNvSpPr txBox="1"/>
          <p:nvPr/>
        </p:nvSpPr>
        <p:spPr>
          <a:xfrm>
            <a:off x="357094" y="5006976"/>
            <a:ext cx="6408281" cy="1631216"/>
          </a:xfrm>
          <a:prstGeom prst="rect">
            <a:avLst/>
          </a:prstGeom>
          <a:noFill/>
        </p:spPr>
        <p:txBody>
          <a:bodyPr wrap="square" rtlCol="0">
            <a:spAutoFit/>
          </a:bodyPr>
          <a:lstStyle/>
          <a:p>
            <a:r>
              <a:rPr lang="en-US" dirty="0"/>
              <a:t>Om can be visualized similar to Chin Mudra? </a:t>
            </a:r>
          </a:p>
          <a:p>
            <a:r>
              <a:rPr lang="en-US" b="1" dirty="0">
                <a:solidFill>
                  <a:srgbClr val="3333FF"/>
                </a:solidFill>
              </a:rPr>
              <a:t>Part of A: </a:t>
            </a:r>
            <a:r>
              <a:rPr lang="en-US" sz="1600" b="1" dirty="0">
                <a:solidFill>
                  <a:srgbClr val="3333FF"/>
                </a:solidFill>
              </a:rPr>
              <a:t>Represents the all that is cognitive (in three dimensions)</a:t>
            </a:r>
          </a:p>
          <a:p>
            <a:r>
              <a:rPr lang="en-US" b="1" dirty="0">
                <a:solidFill>
                  <a:srgbClr val="3333FF"/>
                </a:solidFill>
              </a:rPr>
              <a:t>Part of U: </a:t>
            </a:r>
            <a:r>
              <a:rPr lang="en-US" sz="1400" b="1" dirty="0">
                <a:solidFill>
                  <a:srgbClr val="3333FF"/>
                </a:solidFill>
              </a:rPr>
              <a:t>Represents “Yoga” or our self control for objectivity and non-attachment (looking away from and into the Cognitive)</a:t>
            </a:r>
          </a:p>
          <a:p>
            <a:r>
              <a:rPr lang="en-US" b="1" dirty="0">
                <a:solidFill>
                  <a:srgbClr val="3333FF"/>
                </a:solidFill>
              </a:rPr>
              <a:t>Part of M: </a:t>
            </a:r>
            <a:r>
              <a:rPr lang="en-US" sz="1400" b="1" dirty="0">
                <a:solidFill>
                  <a:srgbClr val="3333FF"/>
                </a:solidFill>
              </a:rPr>
              <a:t>Brahman, that which enables and hence completes the OM, yet is not connected with the cognitive permanently!</a:t>
            </a:r>
            <a:endParaRPr lang="en-US" sz="2400" b="1" dirty="0">
              <a:solidFill>
                <a:srgbClr val="3333FF"/>
              </a:solidFill>
            </a:endParaRPr>
          </a:p>
        </p:txBody>
      </p:sp>
      <p:sp>
        <p:nvSpPr>
          <p:cNvPr id="29" name="TextBox 28">
            <a:extLst>
              <a:ext uri="{FF2B5EF4-FFF2-40B4-BE49-F238E27FC236}">
                <a16:creationId xmlns:a16="http://schemas.microsoft.com/office/drawing/2014/main" id="{4DB5A532-3D78-1CD3-6281-46E07481F126}"/>
              </a:ext>
            </a:extLst>
          </p:cNvPr>
          <p:cNvSpPr txBox="1"/>
          <p:nvPr/>
        </p:nvSpPr>
        <p:spPr>
          <a:xfrm>
            <a:off x="7068061" y="2906892"/>
            <a:ext cx="3901565" cy="1200329"/>
          </a:xfrm>
          <a:prstGeom prst="rect">
            <a:avLst/>
          </a:prstGeom>
          <a:noFill/>
        </p:spPr>
        <p:txBody>
          <a:bodyPr wrap="square">
            <a:spAutoFit/>
          </a:bodyPr>
          <a:lstStyle/>
          <a:p>
            <a:r>
              <a:rPr lang="en-US" dirty="0"/>
              <a:t>I bow to the </a:t>
            </a:r>
            <a:r>
              <a:rPr lang="en-US" dirty="0">
                <a:solidFill>
                  <a:srgbClr val="3333FF"/>
                </a:solidFill>
              </a:rPr>
              <a:t>meaning of the primal word</a:t>
            </a:r>
            <a:r>
              <a:rPr lang="en-US" dirty="0"/>
              <a:t>, </a:t>
            </a:r>
            <a:r>
              <a:rPr lang="en-US" b="1" dirty="0">
                <a:solidFill>
                  <a:srgbClr val="3333FF"/>
                </a:solidFill>
              </a:rPr>
              <a:t>Aum</a:t>
            </a:r>
            <a:r>
              <a:rPr lang="en-US" dirty="0"/>
              <a:t>, </a:t>
            </a:r>
            <a:r>
              <a:rPr lang="en-US" b="1" dirty="0"/>
              <a:t>embodiment of untainted knowledge</a:t>
            </a:r>
            <a:r>
              <a:rPr lang="en-US" dirty="0"/>
              <a:t>; ever </a:t>
            </a:r>
            <a:r>
              <a:rPr lang="en-US" b="1" u="sng" dirty="0">
                <a:solidFill>
                  <a:srgbClr val="3333FF"/>
                </a:solidFill>
              </a:rPr>
              <a:t>pure</a:t>
            </a:r>
            <a:r>
              <a:rPr lang="en-US" dirty="0"/>
              <a:t>, </a:t>
            </a:r>
            <a:r>
              <a:rPr lang="en-US" b="1" u="sng" dirty="0">
                <a:solidFill>
                  <a:srgbClr val="3333FF"/>
                </a:solidFill>
              </a:rPr>
              <a:t>tranquil.</a:t>
            </a:r>
            <a:endParaRPr lang="en-US" dirty="0"/>
          </a:p>
          <a:p>
            <a:r>
              <a:rPr lang="en-US" dirty="0"/>
              <a:t>I bow to that Lord Dakshinamurthi.     5</a:t>
            </a:r>
          </a:p>
        </p:txBody>
      </p:sp>
      <p:sp>
        <p:nvSpPr>
          <p:cNvPr id="8" name="TextBox 7">
            <a:extLst>
              <a:ext uri="{FF2B5EF4-FFF2-40B4-BE49-F238E27FC236}">
                <a16:creationId xmlns:a16="http://schemas.microsoft.com/office/drawing/2014/main" id="{4521D93A-0BEC-E6BD-6D0D-3A94558C4660}"/>
              </a:ext>
            </a:extLst>
          </p:cNvPr>
          <p:cNvSpPr txBox="1"/>
          <p:nvPr/>
        </p:nvSpPr>
        <p:spPr>
          <a:xfrm>
            <a:off x="8397690" y="6169889"/>
            <a:ext cx="3595664" cy="646331"/>
          </a:xfrm>
          <a:prstGeom prst="rect">
            <a:avLst/>
          </a:prstGeom>
          <a:noFill/>
        </p:spPr>
        <p:txBody>
          <a:bodyPr wrap="none" rtlCol="0">
            <a:spAutoFit/>
          </a:bodyPr>
          <a:lstStyle/>
          <a:p>
            <a:r>
              <a:rPr lang="en-US" dirty="0">
                <a:solidFill>
                  <a:schemeClr val="accent6">
                    <a:lumMod val="50000"/>
                  </a:schemeClr>
                </a:solidFill>
              </a:rPr>
              <a:t>AUM is everything; AUM is Brahman</a:t>
            </a:r>
          </a:p>
          <a:p>
            <a:pPr algn="r"/>
            <a:r>
              <a:rPr lang="en-US" dirty="0">
                <a:solidFill>
                  <a:schemeClr val="accent6">
                    <a:lumMod val="50000"/>
                  </a:schemeClr>
                </a:solidFill>
              </a:rPr>
              <a:t>Mandukya Upanishad</a:t>
            </a:r>
          </a:p>
        </p:txBody>
      </p:sp>
    </p:spTree>
    <p:extLst>
      <p:ext uri="{BB962C8B-B14F-4D97-AF65-F5344CB8AC3E}">
        <p14:creationId xmlns:p14="http://schemas.microsoft.com/office/powerpoint/2010/main" val="2102344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194C30D6-C5AF-4480-27C9-62C4D85D255E}"/>
              </a:ext>
            </a:extLst>
          </p:cNvPr>
          <p:cNvGrpSpPr/>
          <p:nvPr/>
        </p:nvGrpSpPr>
        <p:grpSpPr>
          <a:xfrm>
            <a:off x="582829" y="321044"/>
            <a:ext cx="11228794" cy="2517698"/>
            <a:chOff x="582829" y="321044"/>
            <a:chExt cx="11228794" cy="2517698"/>
          </a:xfrm>
        </p:grpSpPr>
        <p:sp>
          <p:nvSpPr>
            <p:cNvPr id="3" name="TextBox 2">
              <a:extLst>
                <a:ext uri="{FF2B5EF4-FFF2-40B4-BE49-F238E27FC236}">
                  <a16:creationId xmlns:a16="http://schemas.microsoft.com/office/drawing/2014/main" id="{8A8C5050-DC33-9EA9-3F56-2486985847D6}"/>
                </a:ext>
              </a:extLst>
            </p:cNvPr>
            <p:cNvSpPr txBox="1"/>
            <p:nvPr/>
          </p:nvSpPr>
          <p:spPr>
            <a:xfrm>
              <a:off x="606231" y="340154"/>
              <a:ext cx="2481943" cy="1384995"/>
            </a:xfrm>
            <a:prstGeom prst="rect">
              <a:avLst/>
            </a:prstGeom>
            <a:noFill/>
          </p:spPr>
          <p:txBody>
            <a:bodyPr wrap="square">
              <a:spAutoFit/>
            </a:bodyPr>
            <a:lstStyle/>
            <a:p>
              <a:r>
                <a:rPr lang="hi-IN" sz="1800" b="1" i="0" dirty="0">
                  <a:solidFill>
                    <a:srgbClr val="000000"/>
                  </a:solidFill>
                  <a:effectLst/>
                  <a:latin typeface="Mangal" panose="02040503050203030202" pitchFamily="18" charset="0"/>
                </a:rPr>
                <a:t>चिद्घनाय महेशाय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वटमूलनिवासिने ।</a:t>
              </a:r>
              <a:br>
                <a:rPr lang="hi-IN" sz="1800" dirty="0"/>
              </a:br>
              <a:r>
                <a:rPr lang="hi-IN" sz="1800" b="1" i="0" dirty="0">
                  <a:solidFill>
                    <a:srgbClr val="000000"/>
                  </a:solidFill>
                  <a:effectLst/>
                  <a:latin typeface="Mangal" panose="02040503050203030202" pitchFamily="18" charset="0"/>
                </a:rPr>
                <a:t>सच्चिदानन्दरूपाय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दक्षिणामूर्तये नमः ॥६॥</a:t>
              </a:r>
              <a:endParaRPr lang="en-US" sz="1800" b="1" i="0" dirty="0">
                <a:solidFill>
                  <a:srgbClr val="000000"/>
                </a:solidFill>
                <a:effectLst/>
                <a:latin typeface="Mangal" panose="02040503050203030202" pitchFamily="18" charset="0"/>
              </a:endParaRPr>
            </a:p>
            <a:p>
              <a:endParaRPr lang="en-US" sz="1200" b="1" dirty="0">
                <a:solidFill>
                  <a:srgbClr val="000000"/>
                </a:solidFill>
                <a:latin typeface="Mangal" panose="02040503050203030202" pitchFamily="18" charset="0"/>
              </a:endParaRPr>
            </a:p>
          </p:txBody>
        </p:sp>
        <p:sp>
          <p:nvSpPr>
            <p:cNvPr id="5" name="TextBox 4">
              <a:extLst>
                <a:ext uri="{FF2B5EF4-FFF2-40B4-BE49-F238E27FC236}">
                  <a16:creationId xmlns:a16="http://schemas.microsoft.com/office/drawing/2014/main" id="{C20865EA-C13B-8317-431B-D8FDF800485A}"/>
                </a:ext>
              </a:extLst>
            </p:cNvPr>
            <p:cNvSpPr txBox="1"/>
            <p:nvPr/>
          </p:nvSpPr>
          <p:spPr>
            <a:xfrm>
              <a:off x="6769360" y="368835"/>
              <a:ext cx="5042263" cy="2469907"/>
            </a:xfrm>
            <a:prstGeom prst="rect">
              <a:avLst/>
            </a:prstGeom>
            <a:noFill/>
          </p:spPr>
          <p:txBody>
            <a:bodyPr wrap="square">
              <a:spAutoFit/>
            </a:bodyPr>
            <a:lstStyle/>
            <a:p>
              <a:r>
                <a:rPr lang="en-US" sz="1800" b="1" dirty="0">
                  <a:solidFill>
                    <a:srgbClr val="3333FF"/>
                  </a:solidFill>
                </a:rPr>
                <a:t>Pure </a:t>
              </a:r>
              <a:r>
                <a:rPr lang="en-US" sz="1800" b="1" u="sng" dirty="0">
                  <a:solidFill>
                    <a:srgbClr val="3333FF"/>
                  </a:solidFill>
                </a:rPr>
                <a:t>consciousness </a:t>
              </a:r>
              <a:r>
                <a:rPr lang="en-US" sz="1800" b="1" dirty="0">
                  <a:solidFill>
                    <a:srgbClr val="3333FF"/>
                  </a:solidFill>
                </a:rPr>
                <a:t>– </a:t>
              </a:r>
              <a:r>
                <a:rPr lang="en-US" sz="1800" i="1" dirty="0">
                  <a:solidFill>
                    <a:srgbClr val="3333FF"/>
                  </a:solidFill>
                </a:rPr>
                <a:t>Brahman</a:t>
              </a:r>
              <a:r>
                <a:rPr lang="en-US" sz="1800" b="1" dirty="0">
                  <a:solidFill>
                    <a:srgbClr val="3333FF"/>
                  </a:solidFill>
                </a:rPr>
                <a:t> –</a:t>
              </a:r>
              <a:r>
                <a:rPr lang="en-US" sz="1800" dirty="0">
                  <a:solidFill>
                    <a:srgbClr val="3333FF"/>
                  </a:solidFill>
                </a:rPr>
                <a:t> is the great Lord, </a:t>
              </a:r>
            </a:p>
            <a:p>
              <a:r>
                <a:rPr lang="en-US" sz="1800" b="1" dirty="0">
                  <a:solidFill>
                    <a:srgbClr val="3333FF"/>
                  </a:solidFill>
                </a:rPr>
                <a:t>that </a:t>
              </a:r>
              <a:r>
                <a:rPr lang="en-US" sz="1800" b="1" u="sng" dirty="0">
                  <a:solidFill>
                    <a:srgbClr val="3333FF"/>
                  </a:solidFill>
                </a:rPr>
                <a:t>dwells at the root </a:t>
              </a:r>
              <a:r>
                <a:rPr lang="en-US" sz="1800" b="1" dirty="0">
                  <a:solidFill>
                    <a:srgbClr val="3333FF"/>
                  </a:solidFill>
                </a:rPr>
                <a:t>of all that grows / emanates in</a:t>
              </a:r>
              <a:r>
                <a:rPr lang="en-US" b="1" dirty="0">
                  <a:solidFill>
                    <a:srgbClr val="3333FF"/>
                  </a:solidFill>
                </a:rPr>
                <a:t> </a:t>
              </a:r>
              <a:r>
                <a:rPr lang="en-US" sz="1800" b="1" dirty="0">
                  <a:solidFill>
                    <a:srgbClr val="3333FF"/>
                  </a:solidFill>
                </a:rPr>
                <a:t>the form of “existence – awareness – bliss”</a:t>
              </a:r>
              <a:r>
                <a:rPr lang="en-US" sz="1800" dirty="0"/>
                <a:t>,  </a:t>
              </a:r>
            </a:p>
            <a:p>
              <a:r>
                <a:rPr lang="en-US" sz="1800" dirty="0"/>
                <a:t>I bow to that Lord Dakshinamurthi.		6*</a:t>
              </a:r>
            </a:p>
            <a:p>
              <a:endParaRPr lang="en-US" sz="1050" dirty="0"/>
            </a:p>
            <a:p>
              <a:r>
                <a:rPr lang="en-US" sz="1800" i="1" u="sng" dirty="0">
                  <a:solidFill>
                    <a:srgbClr val="3333FF"/>
                  </a:solidFill>
                </a:rPr>
                <a:t>Brahman</a:t>
              </a:r>
              <a:r>
                <a:rPr lang="en-US" sz="1800" dirty="0"/>
                <a:t>, I</a:t>
              </a:r>
              <a:r>
                <a:rPr lang="en-US" dirty="0"/>
                <a:t>s s</a:t>
              </a:r>
              <a:r>
                <a:rPr lang="en-US" sz="1800" dirty="0"/>
                <a:t>een in the forms of Eshwar, Guru and Athma</a:t>
              </a:r>
              <a:r>
                <a:rPr lang="en-US" dirty="0"/>
                <a:t>. Its </a:t>
              </a:r>
              <a:r>
                <a:rPr lang="en-US" sz="1800" dirty="0"/>
                <a:t>expansive form is like the sky or space - </a:t>
              </a:r>
              <a:r>
                <a:rPr lang="en-US" sz="1800" b="1" u="sng" dirty="0">
                  <a:solidFill>
                    <a:srgbClr val="3333FF"/>
                  </a:solidFill>
                </a:rPr>
                <a:t>all pervading in the universe</a:t>
              </a:r>
              <a:r>
                <a:rPr lang="en-US" sz="1800" u="sng" dirty="0"/>
                <a:t>, </a:t>
              </a:r>
            </a:p>
            <a:p>
              <a:r>
                <a:rPr lang="en-US" sz="1800" dirty="0"/>
                <a:t>I bow to that Lord Dakshinamurthi.	          7 / 6</a:t>
              </a:r>
            </a:p>
          </p:txBody>
        </p:sp>
        <p:sp>
          <p:nvSpPr>
            <p:cNvPr id="4" name="TextBox 3">
              <a:extLst>
                <a:ext uri="{FF2B5EF4-FFF2-40B4-BE49-F238E27FC236}">
                  <a16:creationId xmlns:a16="http://schemas.microsoft.com/office/drawing/2014/main" id="{0FE6489E-CF18-8EE6-86A1-A75A0F21DA24}"/>
                </a:ext>
              </a:extLst>
            </p:cNvPr>
            <p:cNvSpPr txBox="1"/>
            <p:nvPr/>
          </p:nvSpPr>
          <p:spPr>
            <a:xfrm>
              <a:off x="582829" y="1613433"/>
              <a:ext cx="2481943" cy="1200329"/>
            </a:xfrm>
            <a:prstGeom prst="rect">
              <a:avLst/>
            </a:prstGeom>
            <a:noFill/>
          </p:spPr>
          <p:txBody>
            <a:bodyPr wrap="square">
              <a:spAutoFit/>
            </a:bodyPr>
            <a:lstStyle/>
            <a:p>
              <a:r>
                <a:rPr lang="hi-IN" sz="1800" b="1" i="0" dirty="0">
                  <a:solidFill>
                    <a:srgbClr val="000000"/>
                  </a:solidFill>
                  <a:effectLst/>
                  <a:latin typeface="Mangal" panose="02040503050203030202" pitchFamily="18" charset="0"/>
                </a:rPr>
                <a:t>ईश्वरो गुरुरात्मेति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मूर्तिभेदविभागिने ।</a:t>
              </a:r>
              <a:br>
                <a:rPr lang="hi-IN" sz="1800" dirty="0"/>
              </a:br>
              <a:r>
                <a:rPr lang="hi-IN" sz="1800" b="1" i="0" dirty="0">
                  <a:solidFill>
                    <a:srgbClr val="000000"/>
                  </a:solidFill>
                  <a:effectLst/>
                  <a:latin typeface="Mangal" panose="02040503050203030202" pitchFamily="18" charset="0"/>
                </a:rPr>
                <a:t>व्योमवद् व्याप्तदेहाय </a:t>
              </a:r>
              <a:endParaRPr lang="en-US" sz="1800" b="1" i="0" dirty="0">
                <a:solidFill>
                  <a:srgbClr val="000000"/>
                </a:solidFill>
                <a:effectLst/>
                <a:latin typeface="Mangal" panose="02040503050203030202" pitchFamily="18" charset="0"/>
              </a:endParaRPr>
            </a:p>
            <a:p>
              <a:r>
                <a:rPr lang="hi-IN" sz="1800" b="1" i="0" dirty="0">
                  <a:solidFill>
                    <a:srgbClr val="000000"/>
                  </a:solidFill>
                  <a:effectLst/>
                  <a:latin typeface="Mangal" panose="02040503050203030202" pitchFamily="18" charset="0"/>
                </a:rPr>
                <a:t>दक्षिणामूर्तये नमः ॥७॥</a:t>
              </a:r>
              <a:endParaRPr lang="en-US" dirty="0"/>
            </a:p>
          </p:txBody>
        </p:sp>
        <p:sp>
          <p:nvSpPr>
            <p:cNvPr id="28" name="TextBox 27">
              <a:extLst>
                <a:ext uri="{FF2B5EF4-FFF2-40B4-BE49-F238E27FC236}">
                  <a16:creationId xmlns:a16="http://schemas.microsoft.com/office/drawing/2014/main" id="{2B9D9A24-AF83-A94A-F491-CFDC4DF36AF9}"/>
                </a:ext>
              </a:extLst>
            </p:cNvPr>
            <p:cNvSpPr txBox="1"/>
            <p:nvPr/>
          </p:nvSpPr>
          <p:spPr>
            <a:xfrm>
              <a:off x="3154590" y="321044"/>
              <a:ext cx="3581205" cy="1200329"/>
            </a:xfrm>
            <a:prstGeom prst="rect">
              <a:avLst/>
            </a:prstGeom>
            <a:noFill/>
          </p:spPr>
          <p:txBody>
            <a:bodyPr wrap="square">
              <a:spAutoFit/>
            </a:bodyPr>
            <a:lstStyle/>
            <a:p>
              <a:r>
                <a:rPr lang="en-US" dirty="0"/>
                <a:t>Cid-</a:t>
              </a:r>
              <a:r>
                <a:rPr lang="en-US" dirty="0" err="1"/>
                <a:t>Ghanaaya</a:t>
              </a:r>
              <a:r>
                <a:rPr lang="en-US" dirty="0"/>
                <a:t> </a:t>
              </a:r>
              <a:r>
                <a:rPr lang="en-US" dirty="0" err="1"/>
                <a:t>Mahe</a:t>
              </a:r>
              <a:r>
                <a:rPr lang="en-US" dirty="0"/>
                <a:t>[aa-</a:t>
              </a:r>
              <a:r>
                <a:rPr lang="en-US" dirty="0" err="1"/>
                <a:t>Ii</a:t>
              </a:r>
              <a:r>
                <a:rPr lang="en-US" dirty="0"/>
                <a:t>]</a:t>
              </a:r>
              <a:r>
                <a:rPr lang="en-US" dirty="0" err="1"/>
                <a:t>shaaya</a:t>
              </a:r>
              <a:r>
                <a:rPr lang="en-US" dirty="0"/>
                <a:t> </a:t>
              </a:r>
            </a:p>
            <a:p>
              <a:r>
                <a:rPr lang="en-US" dirty="0" err="1"/>
                <a:t>Vatta-Muula-Nivaasine</a:t>
              </a:r>
              <a:r>
                <a:rPr lang="en-US" dirty="0"/>
                <a:t> |</a:t>
              </a:r>
            </a:p>
            <a:p>
              <a:r>
                <a:rPr lang="en-US" dirty="0"/>
                <a:t>Sac-Cid-</a:t>
              </a:r>
              <a:r>
                <a:rPr lang="en-US" dirty="0" err="1"/>
                <a:t>Aananda</a:t>
              </a:r>
              <a:r>
                <a:rPr lang="en-US" dirty="0"/>
                <a:t>-</a:t>
              </a:r>
              <a:r>
                <a:rPr lang="en-US" dirty="0" err="1"/>
                <a:t>Ruupaaya</a:t>
              </a:r>
              <a:r>
                <a:rPr lang="en-US" dirty="0"/>
                <a:t> </a:t>
              </a:r>
            </a:p>
            <a:p>
              <a:r>
                <a:rPr lang="en-US" dirty="0" err="1"/>
                <a:t>Dakssinnaamuurtaye</a:t>
              </a:r>
              <a:r>
                <a:rPr lang="en-US" dirty="0"/>
                <a:t> </a:t>
              </a:r>
              <a:r>
                <a:rPr lang="en-US" dirty="0" err="1"/>
                <a:t>Namah</a:t>
              </a:r>
              <a:r>
                <a:rPr lang="en-US" dirty="0"/>
                <a:t> ||6||</a:t>
              </a:r>
            </a:p>
          </p:txBody>
        </p:sp>
        <p:sp>
          <p:nvSpPr>
            <p:cNvPr id="30" name="TextBox 29">
              <a:extLst>
                <a:ext uri="{FF2B5EF4-FFF2-40B4-BE49-F238E27FC236}">
                  <a16:creationId xmlns:a16="http://schemas.microsoft.com/office/drawing/2014/main" id="{65D6D9F4-A20E-904B-E3A3-AFE5E98D305D}"/>
                </a:ext>
              </a:extLst>
            </p:cNvPr>
            <p:cNvSpPr txBox="1"/>
            <p:nvPr/>
          </p:nvSpPr>
          <p:spPr>
            <a:xfrm>
              <a:off x="3121739" y="1594780"/>
              <a:ext cx="3590654" cy="1200329"/>
            </a:xfrm>
            <a:prstGeom prst="rect">
              <a:avLst/>
            </a:prstGeom>
            <a:noFill/>
          </p:spPr>
          <p:txBody>
            <a:bodyPr wrap="square">
              <a:spAutoFit/>
            </a:bodyPr>
            <a:lstStyle/>
            <a:p>
              <a:r>
                <a:rPr lang="en-US" dirty="0" err="1"/>
                <a:t>Iishvaro</a:t>
              </a:r>
              <a:r>
                <a:rPr lang="en-US" dirty="0"/>
                <a:t> </a:t>
              </a:r>
              <a:r>
                <a:rPr lang="en-US" dirty="0" err="1"/>
                <a:t>Gurur-Aatme</a:t>
              </a:r>
              <a:r>
                <a:rPr lang="en-US" dirty="0"/>
                <a:t>[a-I]</a:t>
              </a:r>
              <a:r>
                <a:rPr lang="en-US" dirty="0" err="1"/>
                <a:t>ti</a:t>
              </a:r>
              <a:r>
                <a:rPr lang="en-US" dirty="0"/>
                <a:t> </a:t>
              </a:r>
            </a:p>
            <a:p>
              <a:r>
                <a:rPr lang="en-US" dirty="0" err="1"/>
                <a:t>Muurti-Bheda-Vibhaagine</a:t>
              </a:r>
              <a:r>
                <a:rPr lang="en-US" dirty="0"/>
                <a:t> |</a:t>
              </a:r>
            </a:p>
            <a:p>
              <a:r>
                <a:rPr lang="en-US" dirty="0" err="1"/>
                <a:t>Vyoma</a:t>
              </a:r>
              <a:r>
                <a:rPr lang="en-US" dirty="0"/>
                <a:t>-Vad </a:t>
              </a:r>
              <a:r>
                <a:rPr lang="en-US" dirty="0" err="1"/>
                <a:t>Vyaapta-Dehaaya</a:t>
              </a:r>
              <a:r>
                <a:rPr lang="en-US" dirty="0"/>
                <a:t> </a:t>
              </a:r>
            </a:p>
            <a:p>
              <a:r>
                <a:rPr lang="en-US" dirty="0" err="1"/>
                <a:t>Dakssinnaamuurtaye</a:t>
              </a:r>
              <a:r>
                <a:rPr lang="en-US" dirty="0"/>
                <a:t> </a:t>
              </a:r>
              <a:r>
                <a:rPr lang="en-US" dirty="0" err="1"/>
                <a:t>Namah</a:t>
              </a:r>
              <a:r>
                <a:rPr lang="en-US" dirty="0"/>
                <a:t> ||7||</a:t>
              </a:r>
            </a:p>
          </p:txBody>
        </p:sp>
      </p:grpSp>
      <p:grpSp>
        <p:nvGrpSpPr>
          <p:cNvPr id="31" name="Group 30">
            <a:extLst>
              <a:ext uri="{FF2B5EF4-FFF2-40B4-BE49-F238E27FC236}">
                <a16:creationId xmlns:a16="http://schemas.microsoft.com/office/drawing/2014/main" id="{78815829-225E-9F90-EAAF-DED8BB0479D0}"/>
              </a:ext>
            </a:extLst>
          </p:cNvPr>
          <p:cNvGrpSpPr/>
          <p:nvPr/>
        </p:nvGrpSpPr>
        <p:grpSpPr>
          <a:xfrm>
            <a:off x="606231" y="2838742"/>
            <a:ext cx="11377535" cy="3797437"/>
            <a:chOff x="606231" y="2838742"/>
            <a:chExt cx="11377535" cy="3797437"/>
          </a:xfrm>
        </p:grpSpPr>
        <p:grpSp>
          <p:nvGrpSpPr>
            <p:cNvPr id="6" name="Group 5">
              <a:extLst>
                <a:ext uri="{FF2B5EF4-FFF2-40B4-BE49-F238E27FC236}">
                  <a16:creationId xmlns:a16="http://schemas.microsoft.com/office/drawing/2014/main" id="{2AE9D870-F225-F78A-D6FB-76BACBDB538B}"/>
                </a:ext>
              </a:extLst>
            </p:cNvPr>
            <p:cNvGrpSpPr/>
            <p:nvPr/>
          </p:nvGrpSpPr>
          <p:grpSpPr>
            <a:xfrm>
              <a:off x="606231" y="3629525"/>
              <a:ext cx="8855311" cy="3006654"/>
              <a:chOff x="149854" y="908610"/>
              <a:chExt cx="8855311" cy="2254798"/>
            </a:xfrm>
          </p:grpSpPr>
          <p:sp>
            <p:nvSpPr>
              <p:cNvPr id="7" name="Rectangle 6">
                <a:extLst>
                  <a:ext uri="{FF2B5EF4-FFF2-40B4-BE49-F238E27FC236}">
                    <a16:creationId xmlns:a16="http://schemas.microsoft.com/office/drawing/2014/main" id="{BCB9F04C-4FF4-A6D7-3ADA-3F347FF512BB}"/>
                  </a:ext>
                </a:extLst>
              </p:cNvPr>
              <p:cNvSpPr/>
              <p:nvPr/>
            </p:nvSpPr>
            <p:spPr>
              <a:xfrm>
                <a:off x="6629400" y="2286817"/>
                <a:ext cx="916661" cy="461665"/>
              </a:xfrm>
              <a:prstGeom prst="rect">
                <a:avLst/>
              </a:prstGeom>
            </p:spPr>
            <p:txBody>
              <a:bodyPr wrap="none">
                <a:spAutoFit/>
              </a:bodyPr>
              <a:lstStyle/>
              <a:p>
                <a:r>
                  <a:rPr lang="en-US" sz="2400" b="1" dirty="0"/>
                  <a:t>MEAL</a:t>
                </a:r>
                <a:endParaRPr lang="en-US" sz="2400" dirty="0"/>
              </a:p>
            </p:txBody>
          </p:sp>
          <p:sp>
            <p:nvSpPr>
              <p:cNvPr id="8" name="Freeform 2094">
                <a:extLst>
                  <a:ext uri="{FF2B5EF4-FFF2-40B4-BE49-F238E27FC236}">
                    <a16:creationId xmlns:a16="http://schemas.microsoft.com/office/drawing/2014/main" id="{97BA7CCE-21EE-0FF1-2AF6-B9678AEF317A}"/>
                  </a:ext>
                </a:extLst>
              </p:cNvPr>
              <p:cNvSpPr>
                <a:spLocks/>
              </p:cNvSpPr>
              <p:nvPr/>
            </p:nvSpPr>
            <p:spPr bwMode="auto">
              <a:xfrm rot="205960">
                <a:off x="149854" y="908610"/>
                <a:ext cx="8855311" cy="2254798"/>
              </a:xfrm>
              <a:custGeom>
                <a:avLst/>
                <a:gdLst>
                  <a:gd name="T0" fmla="*/ 1321 w 2744"/>
                  <a:gd name="T1" fmla="*/ 184 h 2840"/>
                  <a:gd name="T2" fmla="*/ 2062 w 2744"/>
                  <a:gd name="T3" fmla="*/ 88 h 2840"/>
                  <a:gd name="T4" fmla="*/ 2347 w 2744"/>
                  <a:gd name="T5" fmla="*/ 40 h 2840"/>
                  <a:gd name="T6" fmla="*/ 2803 w 2744"/>
                  <a:gd name="T7" fmla="*/ 88 h 2840"/>
                  <a:gd name="T8" fmla="*/ 3087 w 2744"/>
                  <a:gd name="T9" fmla="*/ 568 h 2840"/>
                  <a:gd name="T10" fmla="*/ 3258 w 2744"/>
                  <a:gd name="T11" fmla="*/ 1336 h 2840"/>
                  <a:gd name="T12" fmla="*/ 3087 w 2744"/>
                  <a:gd name="T13" fmla="*/ 1960 h 2840"/>
                  <a:gd name="T14" fmla="*/ 2404 w 2744"/>
                  <a:gd name="T15" fmla="*/ 2152 h 2840"/>
                  <a:gd name="T16" fmla="*/ 1776 w 2744"/>
                  <a:gd name="T17" fmla="*/ 2584 h 2840"/>
                  <a:gd name="T18" fmla="*/ 1092 w 2744"/>
                  <a:gd name="T19" fmla="*/ 2824 h 2840"/>
                  <a:gd name="T20" fmla="*/ 408 w 2744"/>
                  <a:gd name="T21" fmla="*/ 2680 h 2840"/>
                  <a:gd name="T22" fmla="*/ 8 w 2744"/>
                  <a:gd name="T23" fmla="*/ 2104 h 2840"/>
                  <a:gd name="T24" fmla="*/ 351 w 2744"/>
                  <a:gd name="T25" fmla="*/ 1288 h 2840"/>
                  <a:gd name="T26" fmla="*/ 580 w 2744"/>
                  <a:gd name="T27" fmla="*/ 568 h 2840"/>
                  <a:gd name="T28" fmla="*/ 1321 w 2744"/>
                  <a:gd name="T29" fmla="*/ 184 h 28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44" h="2840">
                    <a:moveTo>
                      <a:pt x="1112" y="184"/>
                    </a:moveTo>
                    <a:cubicBezTo>
                      <a:pt x="1320" y="104"/>
                      <a:pt x="1592" y="112"/>
                      <a:pt x="1736" y="88"/>
                    </a:cubicBezTo>
                    <a:cubicBezTo>
                      <a:pt x="1880" y="64"/>
                      <a:pt x="1872" y="40"/>
                      <a:pt x="1976" y="40"/>
                    </a:cubicBezTo>
                    <a:cubicBezTo>
                      <a:pt x="2080" y="40"/>
                      <a:pt x="2256" y="0"/>
                      <a:pt x="2360" y="88"/>
                    </a:cubicBezTo>
                    <a:cubicBezTo>
                      <a:pt x="2464" y="176"/>
                      <a:pt x="2536" y="360"/>
                      <a:pt x="2600" y="568"/>
                    </a:cubicBezTo>
                    <a:cubicBezTo>
                      <a:pt x="2664" y="776"/>
                      <a:pt x="2744" y="1104"/>
                      <a:pt x="2744" y="1336"/>
                    </a:cubicBezTo>
                    <a:cubicBezTo>
                      <a:pt x="2744" y="1568"/>
                      <a:pt x="2720" y="1824"/>
                      <a:pt x="2600" y="1960"/>
                    </a:cubicBezTo>
                    <a:cubicBezTo>
                      <a:pt x="2480" y="2096"/>
                      <a:pt x="2208" y="2048"/>
                      <a:pt x="2024" y="2152"/>
                    </a:cubicBezTo>
                    <a:cubicBezTo>
                      <a:pt x="1840" y="2256"/>
                      <a:pt x="1680" y="2472"/>
                      <a:pt x="1496" y="2584"/>
                    </a:cubicBezTo>
                    <a:cubicBezTo>
                      <a:pt x="1312" y="2696"/>
                      <a:pt x="1112" y="2808"/>
                      <a:pt x="920" y="2824"/>
                    </a:cubicBezTo>
                    <a:cubicBezTo>
                      <a:pt x="728" y="2840"/>
                      <a:pt x="496" y="2800"/>
                      <a:pt x="344" y="2680"/>
                    </a:cubicBezTo>
                    <a:cubicBezTo>
                      <a:pt x="192" y="2560"/>
                      <a:pt x="16" y="2336"/>
                      <a:pt x="8" y="2104"/>
                    </a:cubicBezTo>
                    <a:cubicBezTo>
                      <a:pt x="0" y="1872"/>
                      <a:pt x="216" y="1544"/>
                      <a:pt x="296" y="1288"/>
                    </a:cubicBezTo>
                    <a:cubicBezTo>
                      <a:pt x="376" y="1032"/>
                      <a:pt x="344" y="752"/>
                      <a:pt x="488" y="568"/>
                    </a:cubicBezTo>
                    <a:cubicBezTo>
                      <a:pt x="632" y="384"/>
                      <a:pt x="904" y="264"/>
                      <a:pt x="1112" y="184"/>
                    </a:cubicBezTo>
                    <a:close/>
                  </a:path>
                </a:pathLst>
              </a:custGeom>
              <a:noFill/>
              <a:ln w="12700"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TextBox 8">
                <a:extLst>
                  <a:ext uri="{FF2B5EF4-FFF2-40B4-BE49-F238E27FC236}">
                    <a16:creationId xmlns:a16="http://schemas.microsoft.com/office/drawing/2014/main" id="{AB980789-8D70-FFF9-F1E8-E2BC2E2FCDEF}"/>
                  </a:ext>
                </a:extLst>
              </p:cNvPr>
              <p:cNvSpPr txBox="1"/>
              <p:nvPr/>
            </p:nvSpPr>
            <p:spPr>
              <a:xfrm rot="21136774">
                <a:off x="7325703" y="2306663"/>
                <a:ext cx="432269" cy="238031"/>
              </a:xfrm>
              <a:prstGeom prst="rect">
                <a:avLst/>
              </a:prstGeom>
              <a:noFill/>
            </p:spPr>
            <p:txBody>
              <a:bodyPr wrap="none" rtlCol="0">
                <a:spAutoFit/>
              </a:bodyPr>
              <a:lstStyle/>
              <a:p>
                <a:r>
                  <a:rPr lang="en-US" sz="600" b="1" dirty="0">
                    <a:solidFill>
                      <a:schemeClr val="bg1"/>
                    </a:solidFill>
                  </a:rPr>
                  <a:t>Mine</a:t>
                </a:r>
              </a:p>
            </p:txBody>
          </p:sp>
          <p:graphicFrame>
            <p:nvGraphicFramePr>
              <p:cNvPr id="10" name="Object 9">
                <a:hlinkClick r:id="" action="ppaction://ole?verb=0"/>
                <a:extLst>
                  <a:ext uri="{FF2B5EF4-FFF2-40B4-BE49-F238E27FC236}">
                    <a16:creationId xmlns:a16="http://schemas.microsoft.com/office/drawing/2014/main" id="{BC10ABE8-1346-ED53-FE14-AD03312349A5}"/>
                  </a:ext>
                </a:extLst>
              </p:cNvPr>
              <p:cNvGraphicFramePr>
                <a:graphicFrameLocks/>
              </p:cNvGraphicFramePr>
              <p:nvPr>
                <p:extLst>
                  <p:ext uri="{D42A27DB-BD31-4B8C-83A1-F6EECF244321}">
                    <p14:modId xmlns:p14="http://schemas.microsoft.com/office/powerpoint/2010/main" val="631321827"/>
                  </p:ext>
                </p:extLst>
              </p:nvPr>
            </p:nvGraphicFramePr>
            <p:xfrm>
              <a:off x="3999643" y="2117850"/>
              <a:ext cx="1120521" cy="909602"/>
            </p:xfrm>
            <a:graphic>
              <a:graphicData uri="http://schemas.openxmlformats.org/presentationml/2006/ole">
                <mc:AlternateContent xmlns:mc="http://schemas.openxmlformats.org/markup-compatibility/2006">
                  <mc:Choice xmlns:v="urn:schemas-microsoft-com:vml" Requires="v">
                    <p:oleObj name="Clip" r:id="rId2" imgW="4519613" imgH="3467100" progId="MS_ClipArt_Gallery.2">
                      <p:embed/>
                    </p:oleObj>
                  </mc:Choice>
                  <mc:Fallback>
                    <p:oleObj name="Clip" r:id="rId2" imgW="4519613" imgH="3467100" progId="MS_ClipArt_Gallery.2">
                      <p:embed/>
                      <p:pic>
                        <p:nvPicPr>
                          <p:cNvPr id="10" name="Object 9">
                            <a:hlinkClick r:id="" action="ppaction://ole?verb=0"/>
                            <a:extLst>
                              <a:ext uri="{FF2B5EF4-FFF2-40B4-BE49-F238E27FC236}">
                                <a16:creationId xmlns:a16="http://schemas.microsoft.com/office/drawing/2014/main" id="{BC10ABE8-1346-ED53-FE14-AD03312349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9643" y="2117850"/>
                            <a:ext cx="1120521" cy="909602"/>
                          </a:xfrm>
                          <a:prstGeom prst="rect">
                            <a:avLst/>
                          </a:prstGeom>
                          <a:noFill/>
                          <a:ln>
                            <a:noFill/>
                          </a:ln>
                          <a:effectLst/>
                        </p:spPr>
                      </p:pic>
                    </p:oleObj>
                  </mc:Fallback>
                </mc:AlternateContent>
              </a:graphicData>
            </a:graphic>
          </p:graphicFrame>
          <p:graphicFrame>
            <p:nvGraphicFramePr>
              <p:cNvPr id="11" name="Object 10">
                <a:hlinkClick r:id="" action="ppaction://ole?verb=0"/>
                <a:extLst>
                  <a:ext uri="{FF2B5EF4-FFF2-40B4-BE49-F238E27FC236}">
                    <a16:creationId xmlns:a16="http://schemas.microsoft.com/office/drawing/2014/main" id="{2008B978-3A3B-9EA9-5D9A-3F4AEFDCE740}"/>
                  </a:ext>
                </a:extLst>
              </p:cNvPr>
              <p:cNvGraphicFramePr>
                <a:graphicFrameLocks/>
              </p:cNvGraphicFramePr>
              <p:nvPr>
                <p:extLst>
                  <p:ext uri="{D42A27DB-BD31-4B8C-83A1-F6EECF244321}">
                    <p14:modId xmlns:p14="http://schemas.microsoft.com/office/powerpoint/2010/main" val="2936410347"/>
                  </p:ext>
                </p:extLst>
              </p:nvPr>
            </p:nvGraphicFramePr>
            <p:xfrm>
              <a:off x="6640033" y="1099804"/>
              <a:ext cx="1215521" cy="1039078"/>
            </p:xfrm>
            <a:graphic>
              <a:graphicData uri="http://schemas.openxmlformats.org/presentationml/2006/ole">
                <mc:AlternateContent xmlns:mc="http://schemas.openxmlformats.org/markup-compatibility/2006">
                  <mc:Choice xmlns:v="urn:schemas-microsoft-com:vml" Requires="v">
                    <p:oleObj name="Clip" r:id="rId4" imgW="5045075" imgH="3238500" progId="MS_ClipArt_Gallery.2">
                      <p:embed/>
                    </p:oleObj>
                  </mc:Choice>
                  <mc:Fallback>
                    <p:oleObj name="Clip" r:id="rId4" imgW="5045075" imgH="3238500" progId="MS_ClipArt_Gallery.2">
                      <p:embed/>
                      <p:pic>
                        <p:nvPicPr>
                          <p:cNvPr id="11" name="Object 10">
                            <a:hlinkClick r:id="" action="ppaction://ole?verb=0"/>
                            <a:extLst>
                              <a:ext uri="{FF2B5EF4-FFF2-40B4-BE49-F238E27FC236}">
                                <a16:creationId xmlns:a16="http://schemas.microsoft.com/office/drawing/2014/main" id="{2008B978-3A3B-9EA9-5D9A-3F4AEFDCE74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0033" y="1099804"/>
                            <a:ext cx="1215521" cy="1039078"/>
                          </a:xfrm>
                          <a:prstGeom prst="rect">
                            <a:avLst/>
                          </a:prstGeom>
                          <a:noFill/>
                          <a:ln>
                            <a:noFill/>
                          </a:ln>
                          <a:effectLst/>
                        </p:spPr>
                      </p:pic>
                    </p:oleObj>
                  </mc:Fallback>
                </mc:AlternateContent>
              </a:graphicData>
            </a:graphic>
          </p:graphicFrame>
          <p:graphicFrame>
            <p:nvGraphicFramePr>
              <p:cNvPr id="12" name="Object 11">
                <a:hlinkClick r:id="" action="ppaction://ole?verb=0"/>
                <a:extLst>
                  <a:ext uri="{FF2B5EF4-FFF2-40B4-BE49-F238E27FC236}">
                    <a16:creationId xmlns:a16="http://schemas.microsoft.com/office/drawing/2014/main" id="{7EB80A91-C812-2C2E-87F0-F2A58CD833F4}"/>
                  </a:ext>
                </a:extLst>
              </p:cNvPr>
              <p:cNvGraphicFramePr>
                <a:graphicFrameLocks/>
              </p:cNvGraphicFramePr>
              <p:nvPr>
                <p:extLst>
                  <p:ext uri="{D42A27DB-BD31-4B8C-83A1-F6EECF244321}">
                    <p14:modId xmlns:p14="http://schemas.microsoft.com/office/powerpoint/2010/main" val="2623128106"/>
                  </p:ext>
                </p:extLst>
              </p:nvPr>
            </p:nvGraphicFramePr>
            <p:xfrm>
              <a:off x="7882732" y="1581623"/>
              <a:ext cx="804068" cy="1011795"/>
            </p:xfrm>
            <a:graphic>
              <a:graphicData uri="http://schemas.openxmlformats.org/presentationml/2006/ole">
                <mc:AlternateContent xmlns:mc="http://schemas.openxmlformats.org/markup-compatibility/2006">
                  <mc:Choice xmlns:v="urn:schemas-microsoft-com:vml" Requires="v">
                    <p:oleObj name="Clip" r:id="rId6" imgW="1896466" imgH="2413102" progId="MS_ClipArt_Gallery.2">
                      <p:embed/>
                    </p:oleObj>
                  </mc:Choice>
                  <mc:Fallback>
                    <p:oleObj name="Clip" r:id="rId6" imgW="1896466" imgH="2413102" progId="MS_ClipArt_Gallery.2">
                      <p:embed/>
                      <p:pic>
                        <p:nvPicPr>
                          <p:cNvPr id="12" name="Object 11">
                            <a:hlinkClick r:id="" action="ppaction://ole?verb=0"/>
                            <a:extLst>
                              <a:ext uri="{FF2B5EF4-FFF2-40B4-BE49-F238E27FC236}">
                                <a16:creationId xmlns:a16="http://schemas.microsoft.com/office/drawing/2014/main" id="{7EB80A91-C812-2C2E-87F0-F2A58CD833F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2732" y="1581623"/>
                            <a:ext cx="804068" cy="1011795"/>
                          </a:xfrm>
                          <a:prstGeom prst="rect">
                            <a:avLst/>
                          </a:prstGeom>
                          <a:noFill/>
                          <a:ln>
                            <a:noFill/>
                          </a:ln>
                          <a:effectLst/>
                        </p:spPr>
                      </p:pic>
                    </p:oleObj>
                  </mc:Fallback>
                </mc:AlternateContent>
              </a:graphicData>
            </a:graphic>
          </p:graphicFrame>
          <p:grpSp>
            <p:nvGrpSpPr>
              <p:cNvPr id="13" name="Group 12">
                <a:extLst>
                  <a:ext uri="{FF2B5EF4-FFF2-40B4-BE49-F238E27FC236}">
                    <a16:creationId xmlns:a16="http://schemas.microsoft.com/office/drawing/2014/main" id="{1F23C0F7-FBCE-3C76-81B4-28ED36C6CD07}"/>
                  </a:ext>
                </a:extLst>
              </p:cNvPr>
              <p:cNvGrpSpPr/>
              <p:nvPr/>
            </p:nvGrpSpPr>
            <p:grpSpPr>
              <a:xfrm>
                <a:off x="4035630" y="1064857"/>
                <a:ext cx="996540" cy="845425"/>
                <a:chOff x="5709060" y="959527"/>
                <a:chExt cx="996540" cy="845425"/>
              </a:xfrm>
            </p:grpSpPr>
            <p:pic>
              <p:nvPicPr>
                <p:cNvPr id="25" name="Picture 9">
                  <a:extLst>
                    <a:ext uri="{FF2B5EF4-FFF2-40B4-BE49-F238E27FC236}">
                      <a16:creationId xmlns:a16="http://schemas.microsoft.com/office/drawing/2014/main" id="{8A73CA23-FEE9-7892-39F9-98AF440CDCD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709060" y="959527"/>
                  <a:ext cx="996540" cy="84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ectangle 25">
                  <a:extLst>
                    <a:ext uri="{FF2B5EF4-FFF2-40B4-BE49-F238E27FC236}">
                      <a16:creationId xmlns:a16="http://schemas.microsoft.com/office/drawing/2014/main" id="{C572D7D5-4673-AAC1-551D-9390033E562F}"/>
                    </a:ext>
                  </a:extLst>
                </p:cNvPr>
                <p:cNvSpPr/>
                <p:nvPr/>
              </p:nvSpPr>
              <p:spPr>
                <a:xfrm rot="21120000">
                  <a:off x="6088331" y="1515317"/>
                  <a:ext cx="445362" cy="1261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3">
                <a:extLst>
                  <a:ext uri="{FF2B5EF4-FFF2-40B4-BE49-F238E27FC236}">
                    <a16:creationId xmlns:a16="http://schemas.microsoft.com/office/drawing/2014/main" id="{F373F1F7-8058-56CB-6582-408ED3E5A30C}"/>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13918" y="1865195"/>
                <a:ext cx="1600682" cy="86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a:extLst>
                  <a:ext uri="{FF2B5EF4-FFF2-40B4-BE49-F238E27FC236}">
                    <a16:creationId xmlns:a16="http://schemas.microsoft.com/office/drawing/2014/main" id="{CB212A8A-CB2F-744E-DE8C-DCA1F84F5859}"/>
                  </a:ext>
                </a:extLst>
              </p:cNvPr>
              <p:cNvGrpSpPr/>
              <p:nvPr/>
            </p:nvGrpSpPr>
            <p:grpSpPr>
              <a:xfrm>
                <a:off x="2590944" y="1268340"/>
                <a:ext cx="1295256" cy="1450192"/>
                <a:chOff x="5477036" y="1227151"/>
                <a:chExt cx="1295256" cy="1450192"/>
              </a:xfrm>
            </p:grpSpPr>
            <p:grpSp>
              <p:nvGrpSpPr>
                <p:cNvPr id="19" name="Group 18">
                  <a:extLst>
                    <a:ext uri="{FF2B5EF4-FFF2-40B4-BE49-F238E27FC236}">
                      <a16:creationId xmlns:a16="http://schemas.microsoft.com/office/drawing/2014/main" id="{D9B1C8EB-EB0D-3892-ABE2-017227091648}"/>
                    </a:ext>
                  </a:extLst>
                </p:cNvPr>
                <p:cNvGrpSpPr/>
                <p:nvPr/>
              </p:nvGrpSpPr>
              <p:grpSpPr>
                <a:xfrm>
                  <a:off x="5477036" y="1295399"/>
                  <a:ext cx="1295256" cy="1365755"/>
                  <a:chOff x="5477036" y="1606046"/>
                  <a:chExt cx="1295256" cy="1486177"/>
                </a:xfrm>
              </p:grpSpPr>
              <p:pic>
                <p:nvPicPr>
                  <p:cNvPr id="21" name="Picture 4">
                    <a:extLst>
                      <a:ext uri="{FF2B5EF4-FFF2-40B4-BE49-F238E27FC236}">
                        <a16:creationId xmlns:a16="http://schemas.microsoft.com/office/drawing/2014/main" id="{4EF902B1-F005-4B54-35EF-C13F4D65DED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578502" y="1606046"/>
                    <a:ext cx="1060086" cy="5837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2" name="TextBox 21">
                    <a:extLst>
                      <a:ext uri="{FF2B5EF4-FFF2-40B4-BE49-F238E27FC236}">
                        <a16:creationId xmlns:a16="http://schemas.microsoft.com/office/drawing/2014/main" id="{ACBBA154-50BF-3614-72A0-95FFB3DD25DC}"/>
                      </a:ext>
                    </a:extLst>
                  </p:cNvPr>
                  <p:cNvSpPr txBox="1"/>
                  <p:nvPr/>
                </p:nvSpPr>
                <p:spPr>
                  <a:xfrm>
                    <a:off x="5477036" y="2146192"/>
                    <a:ext cx="1245790" cy="276999"/>
                  </a:xfrm>
                  <a:prstGeom prst="rect">
                    <a:avLst/>
                  </a:prstGeom>
                  <a:noFill/>
                </p:spPr>
                <p:txBody>
                  <a:bodyPr wrap="none" rtlCol="0">
                    <a:spAutoFit/>
                  </a:bodyPr>
                  <a:lstStyle/>
                  <a:p>
                    <a:r>
                      <a:rPr lang="en-US" sz="1200" b="1" dirty="0"/>
                      <a:t>Material Objects</a:t>
                    </a:r>
                  </a:p>
                </p:txBody>
              </p:sp>
              <p:pic>
                <p:nvPicPr>
                  <p:cNvPr id="23" name="Picture 12">
                    <a:extLst>
                      <a:ext uri="{FF2B5EF4-FFF2-40B4-BE49-F238E27FC236}">
                        <a16:creationId xmlns:a16="http://schemas.microsoft.com/office/drawing/2014/main" id="{CC65E719-83B6-D067-E703-9070EEE90794}"/>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565829" y="2418588"/>
                    <a:ext cx="1123950" cy="629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4" name="TextBox 23">
                    <a:extLst>
                      <a:ext uri="{FF2B5EF4-FFF2-40B4-BE49-F238E27FC236}">
                        <a16:creationId xmlns:a16="http://schemas.microsoft.com/office/drawing/2014/main" id="{64161813-C723-487A-292A-39B0DE421115}"/>
                      </a:ext>
                    </a:extLst>
                  </p:cNvPr>
                  <p:cNvSpPr txBox="1"/>
                  <p:nvPr/>
                </p:nvSpPr>
                <p:spPr>
                  <a:xfrm>
                    <a:off x="5689944" y="2661336"/>
                    <a:ext cx="1082348" cy="430887"/>
                  </a:xfrm>
                  <a:prstGeom prst="rect">
                    <a:avLst/>
                  </a:prstGeom>
                  <a:noFill/>
                </p:spPr>
                <p:txBody>
                  <a:bodyPr wrap="none" rtlCol="0">
                    <a:spAutoFit/>
                  </a:bodyPr>
                  <a:lstStyle/>
                  <a:p>
                    <a:pPr algn="r"/>
                    <a:r>
                      <a:rPr lang="en-US" sz="1100" b="1" dirty="0"/>
                      <a:t>DNA</a:t>
                    </a:r>
                  </a:p>
                  <a:p>
                    <a:pPr algn="r"/>
                    <a:r>
                      <a:rPr lang="en-US" sz="1100" b="1" dirty="0"/>
                      <a:t>(Life processes)</a:t>
                    </a:r>
                  </a:p>
                </p:txBody>
              </p:sp>
            </p:grpSp>
            <p:sp>
              <p:nvSpPr>
                <p:cNvPr id="20" name="Rectangle 19">
                  <a:extLst>
                    <a:ext uri="{FF2B5EF4-FFF2-40B4-BE49-F238E27FC236}">
                      <a16:creationId xmlns:a16="http://schemas.microsoft.com/office/drawing/2014/main" id="{4E97C16A-016F-56B7-361B-A1A758F2A325}"/>
                    </a:ext>
                  </a:extLst>
                </p:cNvPr>
                <p:cNvSpPr/>
                <p:nvPr/>
              </p:nvSpPr>
              <p:spPr>
                <a:xfrm>
                  <a:off x="5477036" y="1227151"/>
                  <a:ext cx="1280911" cy="1450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2107">
                <a:extLst>
                  <a:ext uri="{FF2B5EF4-FFF2-40B4-BE49-F238E27FC236}">
                    <a16:creationId xmlns:a16="http://schemas.microsoft.com/office/drawing/2014/main" id="{BBC877A7-D846-5A2F-2E0D-3A0DB865D478}"/>
                  </a:ext>
                </a:extLst>
              </p:cNvPr>
              <p:cNvGrpSpPr>
                <a:grpSpLocks/>
              </p:cNvGrpSpPr>
              <p:nvPr/>
            </p:nvGrpSpPr>
            <p:grpSpPr bwMode="auto">
              <a:xfrm>
                <a:off x="5025823" y="1419078"/>
                <a:ext cx="1502110" cy="1081069"/>
                <a:chOff x="3935" y="503"/>
                <a:chExt cx="1189" cy="801"/>
              </a:xfrm>
            </p:grpSpPr>
            <p:graphicFrame>
              <p:nvGraphicFramePr>
                <p:cNvPr id="17" name="Object 2098">
                  <a:hlinkClick r:id="" action="ppaction://ole?verb=0"/>
                  <a:extLst>
                    <a:ext uri="{FF2B5EF4-FFF2-40B4-BE49-F238E27FC236}">
                      <a16:creationId xmlns:a16="http://schemas.microsoft.com/office/drawing/2014/main" id="{CC876548-1DCF-F2B4-C822-80DA634E5D49}"/>
                    </a:ext>
                  </a:extLst>
                </p:cNvPr>
                <p:cNvGraphicFramePr>
                  <a:graphicFrameLocks/>
                </p:cNvGraphicFramePr>
                <p:nvPr>
                  <p:extLst>
                    <p:ext uri="{D42A27DB-BD31-4B8C-83A1-F6EECF244321}">
                      <p14:modId xmlns:p14="http://schemas.microsoft.com/office/powerpoint/2010/main" val="2851984028"/>
                    </p:ext>
                  </p:extLst>
                </p:nvPr>
              </p:nvGraphicFramePr>
              <p:xfrm>
                <a:off x="3935" y="503"/>
                <a:ext cx="1189" cy="801"/>
              </p:xfrm>
              <a:graphic>
                <a:graphicData uri="http://schemas.openxmlformats.org/presentationml/2006/ole">
                  <mc:AlternateContent xmlns:mc="http://schemas.openxmlformats.org/markup-compatibility/2006">
                    <mc:Choice xmlns:v="urn:schemas-microsoft-com:vml" Requires="v">
                      <p:oleObj name="Microsoft ClipArt Gallery" r:id="rId12" imgW="3473450" imgH="3521075" progId="MS_ClipArt_Gallery">
                        <p:embed/>
                      </p:oleObj>
                    </mc:Choice>
                    <mc:Fallback>
                      <p:oleObj name="Microsoft ClipArt Gallery" r:id="rId12" imgW="3473450" imgH="3521075" progId="MS_ClipArt_Gallery">
                        <p:embed/>
                        <p:pic>
                          <p:nvPicPr>
                            <p:cNvPr id="17" name="Object 2098">
                              <a:hlinkClick r:id="" action="ppaction://ole?verb=0"/>
                              <a:extLst>
                                <a:ext uri="{FF2B5EF4-FFF2-40B4-BE49-F238E27FC236}">
                                  <a16:creationId xmlns:a16="http://schemas.microsoft.com/office/drawing/2014/main" id="{CC876548-1DCF-F2B4-C822-80DA634E5D49}"/>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5" y="503"/>
                              <a:ext cx="1189" cy="801"/>
                            </a:xfrm>
                            <a:prstGeom prst="rect">
                              <a:avLst/>
                            </a:prstGeom>
                            <a:noFill/>
                            <a:ln>
                              <a:noFill/>
                            </a:ln>
                            <a:effectLst/>
                          </p:spPr>
                        </p:pic>
                      </p:oleObj>
                    </mc:Fallback>
                  </mc:AlternateContent>
                </a:graphicData>
              </a:graphic>
            </p:graphicFrame>
            <p:sp>
              <p:nvSpPr>
                <p:cNvPr id="18" name="Text Box 2099">
                  <a:extLst>
                    <a:ext uri="{FF2B5EF4-FFF2-40B4-BE49-F238E27FC236}">
                      <a16:creationId xmlns:a16="http://schemas.microsoft.com/office/drawing/2014/main" id="{49B8A64F-8216-4B58-CC6E-DF5D45D994D7}"/>
                    </a:ext>
                  </a:extLst>
                </p:cNvPr>
                <p:cNvSpPr txBox="1">
                  <a:spLocks noChangeArrowheads="1"/>
                </p:cNvSpPr>
                <p:nvPr/>
              </p:nvSpPr>
              <p:spPr bwMode="auto">
                <a:xfrm>
                  <a:off x="4060" y="812"/>
                  <a:ext cx="919" cy="205"/>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SzPct val="100000"/>
                    <a:buChar char="•"/>
                    <a:defRPr sz="3200">
                      <a:solidFill>
                        <a:schemeClr val="tx1"/>
                      </a:solidFill>
                      <a:latin typeface="Times New Roman" charset="0"/>
                    </a:defRPr>
                  </a:lvl1pPr>
                  <a:lvl2pPr marL="742950" indent="-285750">
                    <a:spcBef>
                      <a:spcPct val="20000"/>
                    </a:spcBef>
                    <a:buSzPct val="100000"/>
                    <a:buChar char="–"/>
                    <a:defRPr sz="2800">
                      <a:solidFill>
                        <a:schemeClr val="tx1"/>
                      </a:solidFill>
                      <a:latin typeface="Times New Roman" charset="0"/>
                    </a:defRPr>
                  </a:lvl2pPr>
                  <a:lvl3pPr marL="1143000" indent="-228600">
                    <a:spcBef>
                      <a:spcPct val="20000"/>
                    </a:spcBef>
                    <a:buSzPct val="100000"/>
                    <a:buChar char="•"/>
                    <a:defRPr sz="2400">
                      <a:solidFill>
                        <a:schemeClr val="tx1"/>
                      </a:solidFill>
                      <a:latin typeface="Times New Roman"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lgn="ctr">
                    <a:spcBef>
                      <a:spcPct val="0"/>
                    </a:spcBef>
                    <a:buSzTx/>
                    <a:buFontTx/>
                    <a:buNone/>
                  </a:pPr>
                  <a:r>
                    <a:rPr lang="en-US" altLang="en-US" sz="1800" b="1" dirty="0"/>
                    <a:t>Activities</a:t>
                  </a:r>
                </a:p>
              </p:txBody>
            </p:sp>
          </p:grpSp>
        </p:grpSp>
        <p:pic>
          <p:nvPicPr>
            <p:cNvPr id="2" name="Picture 1">
              <a:extLst>
                <a:ext uri="{FF2B5EF4-FFF2-40B4-BE49-F238E27FC236}">
                  <a16:creationId xmlns:a16="http://schemas.microsoft.com/office/drawing/2014/main" id="{D578D8B7-FD7B-6779-CA88-CE7A0DA4628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t="-1646" b="-1188"/>
            <a:stretch/>
          </p:blipFill>
          <p:spPr>
            <a:xfrm>
              <a:off x="10319181" y="2838742"/>
              <a:ext cx="1664585" cy="1418104"/>
            </a:xfrm>
            <a:prstGeom prst="rect">
              <a:avLst/>
            </a:prstGeom>
          </p:spPr>
        </p:pic>
        <p:cxnSp>
          <p:nvCxnSpPr>
            <p:cNvPr id="29" name="Straight Arrow Connector 28">
              <a:extLst>
                <a:ext uri="{FF2B5EF4-FFF2-40B4-BE49-F238E27FC236}">
                  <a16:creationId xmlns:a16="http://schemas.microsoft.com/office/drawing/2014/main" id="{66524D24-D176-81D5-42EF-B73CC4DD150C}"/>
                </a:ext>
              </a:extLst>
            </p:cNvPr>
            <p:cNvCxnSpPr>
              <a:cxnSpLocks/>
            </p:cNvCxnSpPr>
            <p:nvPr/>
          </p:nvCxnSpPr>
          <p:spPr>
            <a:xfrm flipH="1">
              <a:off x="8934994" y="3657600"/>
              <a:ext cx="1384187" cy="599246"/>
            </a:xfrm>
            <a:prstGeom prst="straightConnector1">
              <a:avLst/>
            </a:prstGeom>
            <a:ln w="69850" cmpd="db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952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C457500-9D53-31C1-2BC0-4A00EAF3F2B0}"/>
              </a:ext>
            </a:extLst>
          </p:cNvPr>
          <p:cNvGrpSpPr/>
          <p:nvPr/>
        </p:nvGrpSpPr>
        <p:grpSpPr>
          <a:xfrm>
            <a:off x="217714" y="-22940"/>
            <a:ext cx="12029421" cy="6841375"/>
            <a:chOff x="217714" y="-22940"/>
            <a:chExt cx="12029421" cy="6841375"/>
          </a:xfrm>
        </p:grpSpPr>
        <p:sp>
          <p:nvSpPr>
            <p:cNvPr id="3" name="TextBox 2">
              <a:extLst>
                <a:ext uri="{FF2B5EF4-FFF2-40B4-BE49-F238E27FC236}">
                  <a16:creationId xmlns:a16="http://schemas.microsoft.com/office/drawing/2014/main" id="{1E86EA37-9B8F-B51D-DD13-FE2C6E70EBD7}"/>
                </a:ext>
              </a:extLst>
            </p:cNvPr>
            <p:cNvSpPr txBox="1"/>
            <p:nvPr/>
          </p:nvSpPr>
          <p:spPr>
            <a:xfrm>
              <a:off x="7929520" y="243114"/>
              <a:ext cx="4066172" cy="2400657"/>
            </a:xfrm>
            <a:prstGeom prst="rect">
              <a:avLst/>
            </a:prstGeom>
            <a:noFill/>
          </p:spPr>
          <p:txBody>
            <a:bodyPr wrap="square">
              <a:spAutoFit/>
            </a:bodyPr>
            <a:lstStyle/>
            <a:p>
              <a:r>
                <a:rPr lang="en-US" sz="1600" dirty="0"/>
                <a:t>Like the sights of a city are reflected In a mirror, the </a:t>
              </a:r>
              <a:r>
                <a:rPr lang="en-US" sz="1600" b="1" u="sng" dirty="0">
                  <a:solidFill>
                    <a:srgbClr val="3333FF"/>
                  </a:solidFill>
                </a:rPr>
                <a:t>images of the world are seen reflected in Him (Consciousness / </a:t>
              </a:r>
              <a:r>
                <a:rPr lang="en-US" sz="1600" i="1" u="sng" dirty="0">
                  <a:solidFill>
                    <a:srgbClr val="3333FF"/>
                  </a:solidFill>
                </a:rPr>
                <a:t>Brahman</a:t>
              </a:r>
              <a:r>
                <a:rPr lang="en-US" sz="1600" b="1" u="sng" dirty="0">
                  <a:solidFill>
                    <a:srgbClr val="3333FF"/>
                  </a:solidFill>
                </a:rPr>
                <a:t>) due to Maya </a:t>
              </a:r>
              <a:r>
                <a:rPr lang="en-US" sz="1600" u="sng" dirty="0">
                  <a:solidFill>
                    <a:srgbClr val="3333FF"/>
                  </a:solidFill>
                </a:rPr>
                <a:t>(</a:t>
              </a:r>
              <a:r>
                <a:rPr lang="en-US" sz="1600" b="1" u="sng" dirty="0">
                  <a:solidFill>
                    <a:srgbClr val="3333FF"/>
                  </a:solidFill>
                </a:rPr>
                <a:t>Illusion</a:t>
              </a:r>
              <a:r>
                <a:rPr lang="en-US" sz="1600" u="sng" dirty="0"/>
                <a:t>); </a:t>
              </a:r>
            </a:p>
            <a:p>
              <a:r>
                <a:rPr lang="en-US" dirty="0"/>
                <a:t>While asleep, living beings appear to be outside of Him;  After waking up one realizes that duality on one’s own accord</a:t>
              </a:r>
              <a:endParaRPr lang="en-US" sz="1600" dirty="0"/>
            </a:p>
            <a:p>
              <a:r>
                <a:rPr lang="en-US" sz="1600" dirty="0"/>
                <a:t>I bow down to that image of Sri Guru within, Sri Dakshinamurthi.	1</a:t>
              </a:r>
            </a:p>
          </p:txBody>
        </p:sp>
        <p:sp>
          <p:nvSpPr>
            <p:cNvPr id="5" name="TextBox 4">
              <a:extLst>
                <a:ext uri="{FF2B5EF4-FFF2-40B4-BE49-F238E27FC236}">
                  <a16:creationId xmlns:a16="http://schemas.microsoft.com/office/drawing/2014/main" id="{470647FE-F191-2445-03A5-00A2D83E09B1}"/>
                </a:ext>
              </a:extLst>
            </p:cNvPr>
            <p:cNvSpPr txBox="1"/>
            <p:nvPr/>
          </p:nvSpPr>
          <p:spPr>
            <a:xfrm>
              <a:off x="350179" y="474344"/>
              <a:ext cx="4577325" cy="2031325"/>
            </a:xfrm>
            <a:prstGeom prst="rect">
              <a:avLst/>
            </a:prstGeom>
            <a:noFill/>
          </p:spPr>
          <p:txBody>
            <a:bodyPr wrap="square">
              <a:spAutoFit/>
            </a:bodyPr>
            <a:lstStyle/>
            <a:p>
              <a:r>
                <a:rPr lang="hi-IN" b="1" i="0" dirty="0">
                  <a:solidFill>
                    <a:srgbClr val="000000"/>
                  </a:solidFill>
                  <a:effectLst/>
                  <a:latin typeface="Mangal" panose="02040503050203030202" pitchFamily="18" charset="0"/>
                </a:rPr>
                <a:t>विश्वं दर्पणदृश्यमाननगरीतुल्यं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निजान्तर्गतंपश्यन्नात्मनि मायया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बहिरिवोद्भूतं यथा निद्रया ।</a:t>
              </a:r>
              <a:br>
                <a:rPr lang="hi-IN" dirty="0"/>
              </a:br>
              <a:r>
                <a:rPr lang="hi-IN" b="1" i="0" dirty="0">
                  <a:solidFill>
                    <a:srgbClr val="000000"/>
                  </a:solidFill>
                  <a:effectLst/>
                  <a:latin typeface="Mangal" panose="02040503050203030202" pitchFamily="18" charset="0"/>
                </a:rPr>
                <a:t>यः साक्षात्कुरुते प्रबोधसमये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स्वात्मानमेवाद्वयं</a:t>
              </a:r>
              <a:r>
                <a:rPr lang="en-US" b="1" i="0" dirty="0">
                  <a:solidFill>
                    <a:srgbClr val="000000"/>
                  </a:solidFill>
                  <a:effectLst/>
                  <a:latin typeface="Mangal" panose="02040503050203030202" pitchFamily="18" charset="0"/>
                </a:rPr>
                <a:t> </a:t>
              </a:r>
              <a:r>
                <a:rPr lang="hi-IN" b="1" i="0" dirty="0">
                  <a:solidFill>
                    <a:srgbClr val="000000"/>
                  </a:solidFill>
                  <a:effectLst/>
                  <a:latin typeface="Mangal" panose="02040503050203030202" pitchFamily="18" charset="0"/>
                </a:rPr>
                <a:t>तस्मै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श्रीगुरुमूर्तये नम इदं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श्रीदक्षिणामूर्तये ॥१॥</a:t>
              </a:r>
              <a:endParaRPr lang="en-US" dirty="0"/>
            </a:p>
          </p:txBody>
        </p:sp>
        <p:sp>
          <p:nvSpPr>
            <p:cNvPr id="2" name="TextBox 1">
              <a:extLst>
                <a:ext uri="{FF2B5EF4-FFF2-40B4-BE49-F238E27FC236}">
                  <a16:creationId xmlns:a16="http://schemas.microsoft.com/office/drawing/2014/main" id="{3844CAAB-C538-FE0C-4737-D79A4791FDDD}"/>
                </a:ext>
              </a:extLst>
            </p:cNvPr>
            <p:cNvSpPr txBox="1"/>
            <p:nvPr/>
          </p:nvSpPr>
          <p:spPr>
            <a:xfrm>
              <a:off x="217714" y="-22940"/>
              <a:ext cx="4196342" cy="461665"/>
            </a:xfrm>
            <a:prstGeom prst="rect">
              <a:avLst/>
            </a:prstGeom>
            <a:noFill/>
          </p:spPr>
          <p:txBody>
            <a:bodyPr wrap="none" rtlCol="0">
              <a:spAutoFit/>
            </a:bodyPr>
            <a:lstStyle/>
            <a:p>
              <a:r>
                <a:rPr lang="en-US" sz="2400" b="1" dirty="0"/>
                <a:t>Prayer Verses (Mantra Slokam):</a:t>
              </a:r>
            </a:p>
          </p:txBody>
        </p:sp>
        <p:sp>
          <p:nvSpPr>
            <p:cNvPr id="7" name="TextBox 6">
              <a:extLst>
                <a:ext uri="{FF2B5EF4-FFF2-40B4-BE49-F238E27FC236}">
                  <a16:creationId xmlns:a16="http://schemas.microsoft.com/office/drawing/2014/main" id="{D8D5A5CB-ABAD-2112-9B25-8A335B0C2CF1}"/>
                </a:ext>
              </a:extLst>
            </p:cNvPr>
            <p:cNvSpPr txBox="1"/>
            <p:nvPr/>
          </p:nvSpPr>
          <p:spPr>
            <a:xfrm>
              <a:off x="7929520" y="4138584"/>
              <a:ext cx="4317615" cy="2492990"/>
            </a:xfrm>
            <a:prstGeom prst="rect">
              <a:avLst/>
            </a:prstGeom>
            <a:noFill/>
          </p:spPr>
          <p:txBody>
            <a:bodyPr wrap="square" rtlCol="0">
              <a:spAutoFit/>
            </a:bodyPr>
            <a:lstStyle/>
            <a:p>
              <a:r>
                <a:rPr lang="en-US" sz="1600" dirty="0">
                  <a:solidFill>
                    <a:srgbClr val="3333FF"/>
                  </a:solidFill>
                </a:rPr>
                <a:t>Like the sprout inside is part of the seed, </a:t>
              </a:r>
            </a:p>
            <a:p>
              <a:r>
                <a:rPr lang="en-US" sz="1600" dirty="0">
                  <a:solidFill>
                    <a:srgbClr val="3333FF"/>
                  </a:solidFill>
                </a:rPr>
                <a:t>the world is part of the whole reality (</a:t>
              </a:r>
              <a:r>
                <a:rPr lang="en-US" sz="1600" i="1" dirty="0">
                  <a:solidFill>
                    <a:srgbClr val="3333FF"/>
                  </a:solidFill>
                </a:rPr>
                <a:t>Brahman</a:t>
              </a:r>
              <a:r>
                <a:rPr lang="en-US" sz="1600" dirty="0">
                  <a:solidFill>
                    <a:srgbClr val="3333FF"/>
                  </a:solidFill>
                </a:rPr>
                <a:t>)</a:t>
              </a:r>
            </a:p>
            <a:p>
              <a:r>
                <a:rPr lang="en-US" sz="1600" dirty="0">
                  <a:solidFill>
                    <a:srgbClr val="3333FF"/>
                  </a:solidFill>
                </a:rPr>
                <a:t>before becoming manifest. </a:t>
              </a:r>
            </a:p>
            <a:p>
              <a:r>
                <a:rPr lang="en-US" b="1" u="sng" dirty="0">
                  <a:solidFill>
                    <a:srgbClr val="3333FF"/>
                  </a:solidFill>
                </a:rPr>
                <a:t>Due to illusion of time and space</a:t>
              </a:r>
              <a:r>
                <a:rPr lang="en-US" b="1" dirty="0"/>
                <a:t>,</a:t>
              </a:r>
              <a:r>
                <a:rPr lang="en-US" sz="1400" dirty="0"/>
                <a:t> </a:t>
              </a:r>
              <a:r>
                <a:rPr lang="en-US" sz="1600" dirty="0"/>
                <a:t>the amazingly  splendid world is caused.</a:t>
              </a:r>
            </a:p>
            <a:p>
              <a:r>
                <a:rPr lang="en-US" sz="1600" dirty="0"/>
                <a:t>Like a magician’s great act, the </a:t>
              </a:r>
              <a:r>
                <a:rPr lang="en-US" b="1" dirty="0"/>
                <a:t>Great Yogi </a:t>
              </a:r>
            </a:p>
            <a:p>
              <a:r>
                <a:rPr lang="en-US" sz="1600" b="1" u="sng" dirty="0">
                  <a:solidFill>
                    <a:srgbClr val="3333FF"/>
                  </a:solidFill>
                </a:rPr>
                <a:t>(Brahman)</a:t>
              </a:r>
              <a:r>
                <a:rPr lang="en-US" sz="2000" b="1" u="sng" dirty="0">
                  <a:solidFill>
                    <a:srgbClr val="3333FF"/>
                  </a:solidFill>
                </a:rPr>
                <a:t> </a:t>
              </a:r>
              <a:r>
                <a:rPr lang="en-US" sz="1600" b="1" u="sng" dirty="0">
                  <a:solidFill>
                    <a:srgbClr val="3333FF"/>
                  </a:solidFill>
                </a:rPr>
                <a:t>does this on His own free will</a:t>
              </a:r>
              <a:r>
                <a:rPr lang="en-US" sz="1600" dirty="0"/>
                <a:t>. </a:t>
              </a:r>
            </a:p>
            <a:p>
              <a:r>
                <a:rPr lang="en-US" sz="1600" dirty="0"/>
                <a:t>I bow down to that image of Sri Guru within, Sri Dakshinamurthi 			2</a:t>
              </a:r>
              <a:endParaRPr lang="en-US" dirty="0"/>
            </a:p>
          </p:txBody>
        </p:sp>
        <p:sp>
          <p:nvSpPr>
            <p:cNvPr id="8" name="TextBox 7">
              <a:extLst>
                <a:ext uri="{FF2B5EF4-FFF2-40B4-BE49-F238E27FC236}">
                  <a16:creationId xmlns:a16="http://schemas.microsoft.com/office/drawing/2014/main" id="{A0712E86-4DB1-703B-0E4E-390B2685D62A}"/>
                </a:ext>
              </a:extLst>
            </p:cNvPr>
            <p:cNvSpPr txBox="1"/>
            <p:nvPr/>
          </p:nvSpPr>
          <p:spPr>
            <a:xfrm>
              <a:off x="217714" y="4181942"/>
              <a:ext cx="3438200" cy="2308324"/>
            </a:xfrm>
            <a:prstGeom prst="rect">
              <a:avLst/>
            </a:prstGeom>
            <a:noFill/>
          </p:spPr>
          <p:txBody>
            <a:bodyPr wrap="square">
              <a:spAutoFit/>
            </a:bodyPr>
            <a:lstStyle/>
            <a:p>
              <a:r>
                <a:rPr lang="hi-IN" b="1" i="0" dirty="0">
                  <a:solidFill>
                    <a:srgbClr val="000000"/>
                  </a:solidFill>
                  <a:effectLst/>
                  <a:latin typeface="Mangal" panose="02040503050203030202" pitchFamily="18" charset="0"/>
                </a:rPr>
                <a:t>बीजस्याऽन्तरिवाङ्कुरो जगदिदं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प्राङ्गनिर्विकल्पं</a:t>
              </a:r>
              <a:r>
                <a:rPr lang="en-US" b="1" i="0" dirty="0">
                  <a:solidFill>
                    <a:srgbClr val="000000"/>
                  </a:solidFill>
                  <a:effectLst/>
                  <a:latin typeface="Mangal" panose="02040503050203030202" pitchFamily="18" charset="0"/>
                </a:rPr>
                <a:t> </a:t>
              </a:r>
              <a:r>
                <a:rPr lang="hi-IN" b="1" i="0" dirty="0">
                  <a:solidFill>
                    <a:srgbClr val="000000"/>
                  </a:solidFill>
                  <a:effectLst/>
                  <a:latin typeface="Mangal" panose="02040503050203030202" pitchFamily="18" charset="0"/>
                </a:rPr>
                <a:t>पुनः</a:t>
              </a:r>
              <a:r>
                <a:rPr lang="en-US" b="1" dirty="0">
                  <a:solidFill>
                    <a:srgbClr val="000000"/>
                  </a:solidFill>
                  <a:latin typeface="Mangal" panose="02040503050203030202" pitchFamily="18" charset="0"/>
                </a:rPr>
                <a:t> </a:t>
              </a:r>
              <a:r>
                <a:rPr lang="hi-IN" b="1" i="0" dirty="0">
                  <a:solidFill>
                    <a:srgbClr val="000000"/>
                  </a:solidFill>
                  <a:effectLst/>
                  <a:latin typeface="Mangal" panose="02040503050203030202" pitchFamily="18" charset="0"/>
                </a:rPr>
                <a:t>मायाकल्पितदेशकालकलना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वैचित्र्यचित्रीकृतम् ।</a:t>
              </a:r>
              <a:br>
                <a:rPr lang="hi-IN" dirty="0"/>
              </a:br>
              <a:r>
                <a:rPr lang="hi-IN" b="1" i="0" dirty="0">
                  <a:solidFill>
                    <a:srgbClr val="000000"/>
                  </a:solidFill>
                  <a:effectLst/>
                  <a:latin typeface="Mangal" panose="02040503050203030202" pitchFamily="18" charset="0"/>
                </a:rPr>
                <a:t>मायावीव विजृम्भयत्यपि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महायोगीव यः स्वेच्छया</a:t>
              </a:r>
              <a:br>
                <a:rPr lang="hi-IN" dirty="0"/>
              </a:br>
              <a:r>
                <a:rPr lang="hi-IN" b="1" i="0" dirty="0">
                  <a:solidFill>
                    <a:srgbClr val="000000"/>
                  </a:solidFill>
                  <a:effectLst/>
                  <a:latin typeface="Mangal" panose="02040503050203030202" pitchFamily="18" charset="0"/>
                </a:rPr>
                <a:t>तस्मै श्रीगुरुमूर्तये नम इदं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श्रीदक्षिणामूर्तये ॥२॥</a:t>
              </a:r>
              <a:endParaRPr lang="en-US" b="1" i="0" dirty="0">
                <a:solidFill>
                  <a:srgbClr val="000000"/>
                </a:solidFill>
                <a:effectLst/>
                <a:latin typeface="Mangal" panose="02040503050203030202" pitchFamily="18" charset="0"/>
              </a:endParaRPr>
            </a:p>
          </p:txBody>
        </p:sp>
        <p:sp>
          <p:nvSpPr>
            <p:cNvPr id="4" name="TextBox 3">
              <a:extLst>
                <a:ext uri="{FF2B5EF4-FFF2-40B4-BE49-F238E27FC236}">
                  <a16:creationId xmlns:a16="http://schemas.microsoft.com/office/drawing/2014/main" id="{60AA01FF-D462-4615-BE30-64D598625857}"/>
                </a:ext>
              </a:extLst>
            </p:cNvPr>
            <p:cNvSpPr txBox="1"/>
            <p:nvPr/>
          </p:nvSpPr>
          <p:spPr>
            <a:xfrm>
              <a:off x="3611906" y="455410"/>
              <a:ext cx="4317615" cy="1877437"/>
            </a:xfrm>
            <a:prstGeom prst="rect">
              <a:avLst/>
            </a:prstGeom>
            <a:noFill/>
          </p:spPr>
          <p:txBody>
            <a:bodyPr wrap="square">
              <a:spAutoFit/>
            </a:bodyPr>
            <a:lstStyle/>
            <a:p>
              <a:r>
                <a:rPr lang="en-US" sz="1600" i="1" dirty="0" err="1"/>
                <a:t>Vishvam</a:t>
              </a:r>
              <a:r>
                <a:rPr lang="en-US" sz="1600" i="1" dirty="0"/>
                <a:t> </a:t>
              </a:r>
              <a:r>
                <a:rPr lang="en-US" sz="1600" i="1" dirty="0" err="1"/>
                <a:t>Darpanna-Drshyamaana-Nagarii-Tulyam</a:t>
              </a:r>
              <a:r>
                <a:rPr lang="en-US" sz="1600" i="1" dirty="0"/>
                <a:t> </a:t>
              </a:r>
            </a:p>
            <a:p>
              <a:r>
                <a:rPr lang="en-US" sz="1600" i="1" dirty="0" err="1"/>
                <a:t>Nija-Antargatam</a:t>
              </a:r>
              <a:r>
                <a:rPr lang="en-US" sz="1600" i="1" dirty="0"/>
                <a:t> </a:t>
              </a:r>
              <a:r>
                <a:rPr lang="en-US" sz="1600" i="1" dirty="0" err="1"/>
                <a:t>Pashyann-Aatmani</a:t>
              </a:r>
              <a:r>
                <a:rPr lang="en-US" sz="1600" i="1" dirty="0"/>
                <a:t> </a:t>
              </a:r>
              <a:r>
                <a:rPr lang="en-US" sz="1600" i="1" dirty="0" err="1"/>
                <a:t>Maayayaa</a:t>
              </a:r>
              <a:r>
                <a:rPr lang="en-US" sz="1600" i="1" dirty="0"/>
                <a:t> </a:t>
              </a:r>
            </a:p>
            <a:p>
              <a:r>
                <a:rPr lang="en-US" sz="1600" i="1" dirty="0"/>
                <a:t>Bahir-Ivo[a-U]</a:t>
              </a:r>
              <a:r>
                <a:rPr lang="en-US" sz="1600" i="1" dirty="0" err="1"/>
                <a:t>dbhuutam</a:t>
              </a:r>
              <a:r>
                <a:rPr lang="en-US" sz="1600" i="1" dirty="0"/>
                <a:t> </a:t>
              </a:r>
              <a:r>
                <a:rPr lang="en-US" sz="1600" i="1" dirty="0" err="1"/>
                <a:t>Yathaa</a:t>
              </a:r>
              <a:r>
                <a:rPr lang="en-US" sz="1600" i="1" dirty="0"/>
                <a:t> </a:t>
              </a:r>
              <a:r>
                <a:rPr lang="en-US" sz="1600" i="1" dirty="0" err="1"/>
                <a:t>Nidrayaa</a:t>
              </a:r>
              <a:r>
                <a:rPr lang="en-US" sz="1600" i="1" dirty="0"/>
                <a:t> |</a:t>
              </a:r>
            </a:p>
            <a:p>
              <a:r>
                <a:rPr lang="en-US" sz="1600" i="1" dirty="0"/>
                <a:t>Yah </a:t>
              </a:r>
              <a:r>
                <a:rPr lang="en-US" sz="1600" i="1" dirty="0" err="1"/>
                <a:t>Saakssaat-Kurute</a:t>
              </a:r>
              <a:r>
                <a:rPr lang="en-US" sz="1600" i="1" dirty="0"/>
                <a:t> Prabodha-</a:t>
              </a:r>
              <a:r>
                <a:rPr lang="en-US" sz="1600" i="1" dirty="0" err="1"/>
                <a:t>Samaye</a:t>
              </a:r>
              <a:r>
                <a:rPr lang="en-US" sz="1600" i="1" dirty="0"/>
                <a:t> </a:t>
              </a:r>
            </a:p>
            <a:p>
              <a:r>
                <a:rPr lang="en-US" sz="1600" i="1" dirty="0" err="1"/>
                <a:t>Sva</a:t>
              </a:r>
              <a:r>
                <a:rPr lang="en-US" sz="1600" i="1" dirty="0"/>
                <a:t>-[A]</a:t>
              </a:r>
              <a:r>
                <a:rPr lang="en-US" sz="1600" i="1" dirty="0" err="1"/>
                <a:t>atmaanam</a:t>
              </a:r>
              <a:r>
                <a:rPr lang="en-US" sz="1600" i="1" dirty="0"/>
                <a:t>-Eva-</a:t>
              </a:r>
              <a:r>
                <a:rPr lang="en-US" sz="1600" i="1" dirty="0" err="1"/>
                <a:t>Advayam</a:t>
              </a:r>
              <a:r>
                <a:rPr lang="en-US" sz="1600" i="1" dirty="0"/>
                <a:t> </a:t>
              </a:r>
              <a:r>
                <a:rPr lang="en-US" sz="1600" i="1" dirty="0" err="1"/>
                <a:t>Tasmai</a:t>
              </a:r>
              <a:r>
                <a:rPr lang="en-US" sz="1600" i="1" dirty="0"/>
                <a:t> </a:t>
              </a:r>
            </a:p>
            <a:p>
              <a:r>
                <a:rPr lang="en-US" sz="1600" i="1" dirty="0" err="1"/>
                <a:t>Shrii</a:t>
              </a:r>
              <a:r>
                <a:rPr lang="en-US" sz="1600" i="1" dirty="0"/>
                <a:t>-Guru-</a:t>
              </a:r>
              <a:r>
                <a:rPr lang="en-US" sz="1600" i="1" dirty="0" err="1"/>
                <a:t>Muurtaye</a:t>
              </a:r>
              <a:r>
                <a:rPr lang="en-US" sz="1600" i="1" dirty="0"/>
                <a:t> Nama </a:t>
              </a:r>
              <a:r>
                <a:rPr lang="en-US" sz="1600" i="1" dirty="0" err="1"/>
                <a:t>Idam</a:t>
              </a:r>
              <a:r>
                <a:rPr lang="en-US" sz="1600" i="1" dirty="0"/>
                <a:t> </a:t>
              </a:r>
            </a:p>
            <a:p>
              <a:r>
                <a:rPr lang="en-US" sz="1600" i="1" dirty="0" err="1"/>
                <a:t>Shrii-Dakssinnaamuurtaye</a:t>
              </a:r>
              <a:r>
                <a:rPr lang="en-US" sz="1600" i="1" dirty="0"/>
                <a:t> ||1||</a:t>
              </a:r>
            </a:p>
          </p:txBody>
        </p:sp>
        <p:sp>
          <p:nvSpPr>
            <p:cNvPr id="9" name="TextBox 8">
              <a:extLst>
                <a:ext uri="{FF2B5EF4-FFF2-40B4-BE49-F238E27FC236}">
                  <a16:creationId xmlns:a16="http://schemas.microsoft.com/office/drawing/2014/main" id="{8439D1E5-B04B-5CE4-47C1-84EBF4B672AD}"/>
                </a:ext>
              </a:extLst>
            </p:cNvPr>
            <p:cNvSpPr txBox="1"/>
            <p:nvPr/>
          </p:nvSpPr>
          <p:spPr>
            <a:xfrm>
              <a:off x="3655914" y="4181942"/>
              <a:ext cx="4196342" cy="2308324"/>
            </a:xfrm>
            <a:prstGeom prst="rect">
              <a:avLst/>
            </a:prstGeom>
            <a:noFill/>
          </p:spPr>
          <p:txBody>
            <a:bodyPr wrap="square">
              <a:spAutoFit/>
            </a:bodyPr>
            <a:lstStyle/>
            <a:p>
              <a:r>
                <a:rPr lang="en-US" dirty="0" err="1"/>
                <a:t>Biijasya</a:t>
              </a:r>
              <a:r>
                <a:rPr lang="en-US" dirty="0"/>
                <a:t>-</a:t>
              </a:r>
              <a:r>
                <a:rPr lang="en-US" dirty="0" err="1"/>
                <a:t>Antar</a:t>
              </a:r>
              <a:r>
                <a:rPr lang="en-US" dirty="0"/>
                <a:t>-Iva-</a:t>
              </a:r>
              <a:r>
                <a:rPr lang="en-US" dirty="0" err="1"/>
                <a:t>Angkuro</a:t>
              </a:r>
              <a:r>
                <a:rPr lang="en-US" dirty="0"/>
                <a:t> </a:t>
              </a:r>
              <a:r>
                <a:rPr lang="en-US" dirty="0" err="1"/>
                <a:t>Jagad</a:t>
              </a:r>
              <a:r>
                <a:rPr lang="en-US" dirty="0"/>
                <a:t>[t]-</a:t>
              </a:r>
              <a:r>
                <a:rPr lang="en-US" dirty="0" err="1"/>
                <a:t>Idam</a:t>
              </a:r>
              <a:r>
                <a:rPr lang="en-US" dirty="0"/>
                <a:t> </a:t>
              </a:r>
              <a:r>
                <a:rPr lang="en-US" dirty="0" err="1"/>
                <a:t>Praangga-Nirvikalpam</a:t>
              </a:r>
              <a:r>
                <a:rPr lang="en-US" dirty="0"/>
                <a:t> </a:t>
              </a:r>
              <a:r>
                <a:rPr lang="en-US" dirty="0" err="1"/>
                <a:t>Punah</a:t>
              </a:r>
              <a:r>
                <a:rPr lang="en-US" dirty="0"/>
                <a:t> </a:t>
              </a:r>
              <a:r>
                <a:rPr lang="en-US" dirty="0" err="1"/>
                <a:t>Maayaa</a:t>
              </a:r>
              <a:r>
                <a:rPr lang="en-US" dirty="0"/>
                <a:t>-Kalpita-Desha-Kaala-</a:t>
              </a:r>
              <a:r>
                <a:rPr lang="en-US" dirty="0" err="1"/>
                <a:t>Kalanaa</a:t>
              </a:r>
              <a:r>
                <a:rPr lang="en-US" dirty="0"/>
                <a:t> </a:t>
              </a:r>
              <a:r>
                <a:rPr lang="en-US" dirty="0" err="1"/>
                <a:t>Vaicitrya-Citrii-Krtam</a:t>
              </a:r>
              <a:r>
                <a:rPr lang="en-US" dirty="0"/>
                <a:t> |</a:t>
              </a:r>
            </a:p>
            <a:p>
              <a:r>
                <a:rPr lang="en-US" dirty="0" err="1"/>
                <a:t>Maayaavi</a:t>
              </a:r>
              <a:r>
                <a:rPr lang="en-US" dirty="0"/>
                <a:t>-Iva </a:t>
              </a:r>
              <a:r>
                <a:rPr lang="en-US" dirty="0" err="1"/>
                <a:t>Vijrmbhayaty</a:t>
              </a:r>
              <a:r>
                <a:rPr lang="en-US" dirty="0"/>
                <a:t>-Api </a:t>
              </a:r>
              <a:r>
                <a:rPr lang="en-US" dirty="0" err="1"/>
                <a:t>Mahaa</a:t>
              </a:r>
              <a:r>
                <a:rPr lang="en-US" dirty="0"/>
                <a:t>-Yogi-Iva Yah </a:t>
              </a:r>
              <a:r>
                <a:rPr lang="en-US" dirty="0" err="1"/>
                <a:t>Sve</a:t>
              </a:r>
              <a:r>
                <a:rPr lang="en-US" dirty="0"/>
                <a:t>[a-I]</a:t>
              </a:r>
              <a:r>
                <a:rPr lang="en-US" dirty="0" err="1"/>
                <a:t>cchayaa</a:t>
              </a:r>
              <a:endParaRPr lang="en-US" dirty="0"/>
            </a:p>
            <a:p>
              <a:r>
                <a:rPr lang="en-US" dirty="0" err="1"/>
                <a:t>Tasmai</a:t>
              </a:r>
              <a:r>
                <a:rPr lang="en-US" dirty="0"/>
                <a:t> </a:t>
              </a:r>
              <a:r>
                <a:rPr lang="en-US" dirty="0" err="1"/>
                <a:t>Shrii</a:t>
              </a:r>
              <a:r>
                <a:rPr lang="en-US" dirty="0"/>
                <a:t>-Guru-</a:t>
              </a:r>
              <a:r>
                <a:rPr lang="en-US" dirty="0" err="1"/>
                <a:t>Muurtaye</a:t>
              </a:r>
              <a:r>
                <a:rPr lang="en-US" dirty="0"/>
                <a:t> Nama </a:t>
              </a:r>
              <a:r>
                <a:rPr lang="en-US" dirty="0" err="1"/>
                <a:t>Idam</a:t>
              </a:r>
              <a:r>
                <a:rPr lang="en-US" dirty="0"/>
                <a:t> </a:t>
              </a:r>
              <a:r>
                <a:rPr lang="en-US" dirty="0" err="1"/>
                <a:t>Shrii</a:t>
              </a:r>
              <a:r>
                <a:rPr lang="en-US" dirty="0"/>
                <a:t> </a:t>
              </a:r>
              <a:r>
                <a:rPr lang="en-US" dirty="0" err="1"/>
                <a:t>Dakssinnaamuurtaye</a:t>
              </a:r>
              <a:r>
                <a:rPr lang="en-US" dirty="0"/>
                <a:t> ||2||</a:t>
              </a:r>
            </a:p>
          </p:txBody>
        </p:sp>
        <p:grpSp>
          <p:nvGrpSpPr>
            <p:cNvPr id="17" name="Group 16">
              <a:extLst>
                <a:ext uri="{FF2B5EF4-FFF2-40B4-BE49-F238E27FC236}">
                  <a16:creationId xmlns:a16="http://schemas.microsoft.com/office/drawing/2014/main" id="{5B2316B1-8BA8-CB3C-1F6D-648D075564D5}"/>
                </a:ext>
              </a:extLst>
            </p:cNvPr>
            <p:cNvGrpSpPr/>
            <p:nvPr/>
          </p:nvGrpSpPr>
          <p:grpSpPr>
            <a:xfrm>
              <a:off x="1768055" y="2966387"/>
              <a:ext cx="3188935" cy="584775"/>
              <a:chOff x="350179" y="3038354"/>
              <a:chExt cx="3188935" cy="584775"/>
            </a:xfrm>
          </p:grpSpPr>
          <p:sp>
            <p:nvSpPr>
              <p:cNvPr id="10" name="TextBox 9">
                <a:extLst>
                  <a:ext uri="{FF2B5EF4-FFF2-40B4-BE49-F238E27FC236}">
                    <a16:creationId xmlns:a16="http://schemas.microsoft.com/office/drawing/2014/main" id="{70BD6FFC-7D57-7B6E-9979-6DD31E243312}"/>
                  </a:ext>
                </a:extLst>
              </p:cNvPr>
              <p:cNvSpPr txBox="1"/>
              <p:nvPr/>
            </p:nvSpPr>
            <p:spPr>
              <a:xfrm>
                <a:off x="350179" y="3111187"/>
                <a:ext cx="995785" cy="400110"/>
              </a:xfrm>
              <a:prstGeom prst="rect">
                <a:avLst/>
              </a:prstGeom>
              <a:noFill/>
              <a:ln w="19050">
                <a:solidFill>
                  <a:srgbClr val="3333FF"/>
                </a:solidFill>
              </a:ln>
            </p:spPr>
            <p:txBody>
              <a:bodyPr wrap="none" rtlCol="0">
                <a:spAutoFit/>
              </a:bodyPr>
              <a:lstStyle/>
              <a:p>
                <a:r>
                  <a:rPr lang="en-US" sz="2000" b="1" dirty="0"/>
                  <a:t>Enabler</a:t>
                </a:r>
              </a:p>
            </p:txBody>
          </p:sp>
          <p:sp>
            <p:nvSpPr>
              <p:cNvPr id="11" name="TextBox 10">
                <a:extLst>
                  <a:ext uri="{FF2B5EF4-FFF2-40B4-BE49-F238E27FC236}">
                    <a16:creationId xmlns:a16="http://schemas.microsoft.com/office/drawing/2014/main" id="{FE5CF42C-0CC8-F2CE-FA2C-80333D825659}"/>
                  </a:ext>
                </a:extLst>
              </p:cNvPr>
              <p:cNvSpPr txBox="1"/>
              <p:nvPr/>
            </p:nvSpPr>
            <p:spPr>
              <a:xfrm>
                <a:off x="2496841" y="3038354"/>
                <a:ext cx="1042273" cy="584775"/>
              </a:xfrm>
              <a:prstGeom prst="rect">
                <a:avLst/>
              </a:prstGeom>
              <a:noFill/>
              <a:ln w="19050">
                <a:solidFill>
                  <a:srgbClr val="3333FF"/>
                </a:solidFill>
              </a:ln>
            </p:spPr>
            <p:txBody>
              <a:bodyPr wrap="none" rtlCol="0">
                <a:spAutoFit/>
              </a:bodyPr>
              <a:lstStyle/>
              <a:p>
                <a:endParaRPr lang="en-US" sz="600" b="1" dirty="0"/>
              </a:p>
              <a:p>
                <a:r>
                  <a:rPr lang="en-US" sz="2000" b="1" dirty="0"/>
                  <a:t>Enabled</a:t>
                </a:r>
              </a:p>
              <a:p>
                <a:endParaRPr lang="en-US" sz="600" b="1" dirty="0"/>
              </a:p>
            </p:txBody>
          </p:sp>
          <p:cxnSp>
            <p:nvCxnSpPr>
              <p:cNvPr id="13" name="Straight Arrow Connector 12">
                <a:extLst>
                  <a:ext uri="{FF2B5EF4-FFF2-40B4-BE49-F238E27FC236}">
                    <a16:creationId xmlns:a16="http://schemas.microsoft.com/office/drawing/2014/main" id="{DAF3C75A-8A18-1F63-3344-71A3D8FA0909}"/>
                  </a:ext>
                </a:extLst>
              </p:cNvPr>
              <p:cNvCxnSpPr>
                <a:cxnSpLocks/>
                <a:endCxn id="10" idx="3"/>
              </p:cNvCxnSpPr>
              <p:nvPr/>
            </p:nvCxnSpPr>
            <p:spPr>
              <a:xfrm flipH="1">
                <a:off x="1345964" y="3165576"/>
                <a:ext cx="1150877" cy="145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E51ECF4-4762-9A36-023F-52C562C27406}"/>
                  </a:ext>
                </a:extLst>
              </p:cNvPr>
              <p:cNvCxnSpPr>
                <a:cxnSpLocks/>
              </p:cNvCxnSpPr>
              <p:nvPr/>
            </p:nvCxnSpPr>
            <p:spPr>
              <a:xfrm>
                <a:off x="1361375" y="3350242"/>
                <a:ext cx="1150877" cy="145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10DC6043-CEB2-74E6-8B19-7CB7F2218088}"/>
                </a:ext>
              </a:extLst>
            </p:cNvPr>
            <p:cNvSpPr/>
            <p:nvPr/>
          </p:nvSpPr>
          <p:spPr>
            <a:xfrm>
              <a:off x="1433575" y="2600514"/>
              <a:ext cx="3857897" cy="131267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DEA769D-D0EB-1EF7-F553-FEC6D57C2155}"/>
                </a:ext>
              </a:extLst>
            </p:cNvPr>
            <p:cNvSpPr txBox="1"/>
            <p:nvPr/>
          </p:nvSpPr>
          <p:spPr>
            <a:xfrm>
              <a:off x="4592709" y="3666234"/>
              <a:ext cx="1591283" cy="369332"/>
            </a:xfrm>
            <a:prstGeom prst="rect">
              <a:avLst/>
            </a:prstGeom>
            <a:noFill/>
          </p:spPr>
          <p:txBody>
            <a:bodyPr wrap="square" rtlCol="0">
              <a:spAutoFit/>
            </a:bodyPr>
            <a:lstStyle/>
            <a:p>
              <a:pPr algn="ctr"/>
              <a:r>
                <a:rPr lang="en-US" b="1" dirty="0">
                  <a:solidFill>
                    <a:schemeClr val="accent5">
                      <a:lumMod val="75000"/>
                    </a:schemeClr>
                  </a:solidFill>
                </a:rPr>
                <a:t>Maya - Illusion</a:t>
              </a:r>
            </a:p>
          </p:txBody>
        </p:sp>
        <p:grpSp>
          <p:nvGrpSpPr>
            <p:cNvPr id="23" name="Group 22">
              <a:extLst>
                <a:ext uri="{FF2B5EF4-FFF2-40B4-BE49-F238E27FC236}">
                  <a16:creationId xmlns:a16="http://schemas.microsoft.com/office/drawing/2014/main" id="{A712EB76-80AC-B986-8B9F-E04B0019E497}"/>
                </a:ext>
              </a:extLst>
            </p:cNvPr>
            <p:cNvGrpSpPr/>
            <p:nvPr/>
          </p:nvGrpSpPr>
          <p:grpSpPr>
            <a:xfrm>
              <a:off x="7070065" y="2713582"/>
              <a:ext cx="2680342" cy="1192505"/>
              <a:chOff x="4615543" y="2505669"/>
              <a:chExt cx="2680342" cy="1192505"/>
            </a:xfrm>
          </p:grpSpPr>
          <p:sp>
            <p:nvSpPr>
              <p:cNvPr id="19" name="Oval 18">
                <a:extLst>
                  <a:ext uri="{FF2B5EF4-FFF2-40B4-BE49-F238E27FC236}">
                    <a16:creationId xmlns:a16="http://schemas.microsoft.com/office/drawing/2014/main" id="{F6325217-D541-BF4E-A1DB-05C1A223BBED}"/>
                  </a:ext>
                </a:extLst>
              </p:cNvPr>
              <p:cNvSpPr/>
              <p:nvPr/>
            </p:nvSpPr>
            <p:spPr>
              <a:xfrm>
                <a:off x="4615543" y="2505669"/>
                <a:ext cx="2680342" cy="1192505"/>
              </a:xfrm>
              <a:prstGeom prst="ellipse">
                <a:avLst/>
              </a:prstGeom>
              <a:noFill/>
              <a:ln w="19050">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BE1BD51-5B25-73D4-C835-19A16B53037D}"/>
                  </a:ext>
                </a:extLst>
              </p:cNvPr>
              <p:cNvSpPr/>
              <p:nvPr/>
            </p:nvSpPr>
            <p:spPr>
              <a:xfrm>
                <a:off x="6033972" y="2871037"/>
                <a:ext cx="985447" cy="446932"/>
              </a:xfrm>
              <a:prstGeom prst="ellipse">
                <a:avLst/>
              </a:pr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666503A-E9FD-4BB2-E728-B6958879A8BC}"/>
                  </a:ext>
                </a:extLst>
              </p:cNvPr>
              <p:cNvSpPr txBox="1"/>
              <p:nvPr/>
            </p:nvSpPr>
            <p:spPr>
              <a:xfrm>
                <a:off x="6096000" y="2903592"/>
                <a:ext cx="910827" cy="369332"/>
              </a:xfrm>
              <a:prstGeom prst="rect">
                <a:avLst/>
              </a:prstGeom>
              <a:noFill/>
            </p:spPr>
            <p:txBody>
              <a:bodyPr wrap="none" rtlCol="0">
                <a:spAutoFit/>
              </a:bodyPr>
              <a:lstStyle/>
              <a:p>
                <a:r>
                  <a:rPr lang="en-US" sz="1800" b="1" dirty="0"/>
                  <a:t>Enabler</a:t>
                </a:r>
              </a:p>
            </p:txBody>
          </p:sp>
          <p:sp>
            <p:nvSpPr>
              <p:cNvPr id="22" name="TextBox 21">
                <a:extLst>
                  <a:ext uri="{FF2B5EF4-FFF2-40B4-BE49-F238E27FC236}">
                    <a16:creationId xmlns:a16="http://schemas.microsoft.com/office/drawing/2014/main" id="{CBEF5978-D26A-5833-65E1-3F520104E479}"/>
                  </a:ext>
                </a:extLst>
              </p:cNvPr>
              <p:cNvSpPr txBox="1"/>
              <p:nvPr/>
            </p:nvSpPr>
            <p:spPr>
              <a:xfrm>
                <a:off x="5185173" y="3272924"/>
                <a:ext cx="952505" cy="369332"/>
              </a:xfrm>
              <a:prstGeom prst="rect">
                <a:avLst/>
              </a:prstGeom>
              <a:noFill/>
            </p:spPr>
            <p:txBody>
              <a:bodyPr wrap="none" rtlCol="0">
                <a:spAutoFit/>
              </a:bodyPr>
              <a:lstStyle/>
              <a:p>
                <a:r>
                  <a:rPr lang="en-US" sz="1800" b="1" dirty="0"/>
                  <a:t>Enabled</a:t>
                </a:r>
              </a:p>
            </p:txBody>
          </p:sp>
        </p:grpSp>
        <p:sp>
          <p:nvSpPr>
            <p:cNvPr id="24" name="TextBox 23">
              <a:extLst>
                <a:ext uri="{FF2B5EF4-FFF2-40B4-BE49-F238E27FC236}">
                  <a16:creationId xmlns:a16="http://schemas.microsoft.com/office/drawing/2014/main" id="{31C6BDF5-1AA3-7357-4C40-58F146A2DDAB}"/>
                </a:ext>
              </a:extLst>
            </p:cNvPr>
            <p:cNvSpPr txBox="1"/>
            <p:nvPr/>
          </p:nvSpPr>
          <p:spPr>
            <a:xfrm>
              <a:off x="9255388" y="3665503"/>
              <a:ext cx="914400" cy="369332"/>
            </a:xfrm>
            <a:prstGeom prst="rect">
              <a:avLst/>
            </a:prstGeom>
            <a:noFill/>
          </p:spPr>
          <p:txBody>
            <a:bodyPr wrap="square" rtlCol="0">
              <a:spAutoFit/>
            </a:bodyPr>
            <a:lstStyle/>
            <a:p>
              <a:r>
                <a:rPr lang="en-US" b="1" dirty="0">
                  <a:solidFill>
                    <a:schemeClr val="accent5">
                      <a:lumMod val="75000"/>
                    </a:schemeClr>
                  </a:solidFill>
                </a:rPr>
                <a:t>Reality</a:t>
              </a:r>
            </a:p>
          </p:txBody>
        </p:sp>
        <p:sp>
          <p:nvSpPr>
            <p:cNvPr id="6" name="TextBox 5">
              <a:extLst>
                <a:ext uri="{FF2B5EF4-FFF2-40B4-BE49-F238E27FC236}">
                  <a16:creationId xmlns:a16="http://schemas.microsoft.com/office/drawing/2014/main" id="{F07A9783-70B0-1300-BAD5-85E4011F4AFB}"/>
                </a:ext>
              </a:extLst>
            </p:cNvPr>
            <p:cNvSpPr txBox="1"/>
            <p:nvPr/>
          </p:nvSpPr>
          <p:spPr>
            <a:xfrm>
              <a:off x="1132128" y="6449103"/>
              <a:ext cx="10182275" cy="369332"/>
            </a:xfrm>
            <a:prstGeom prst="rect">
              <a:avLst/>
            </a:prstGeom>
            <a:noFill/>
          </p:spPr>
          <p:txBody>
            <a:bodyPr wrap="none" rtlCol="0">
              <a:spAutoFit/>
            </a:bodyPr>
            <a:lstStyle/>
            <a:p>
              <a:r>
                <a:rPr lang="en-US" dirty="0">
                  <a:solidFill>
                    <a:srgbClr val="3333FF"/>
                  </a:solidFill>
                </a:rPr>
                <a:t>Brahman (Great Yogi), creates the Universe of His Free Will: Brahman exists, enabling the Universe to exist!</a:t>
              </a:r>
            </a:p>
          </p:txBody>
        </p:sp>
      </p:grpSp>
    </p:spTree>
    <p:extLst>
      <p:ext uri="{BB962C8B-B14F-4D97-AF65-F5344CB8AC3E}">
        <p14:creationId xmlns:p14="http://schemas.microsoft.com/office/powerpoint/2010/main" val="2088304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3">
            <a:extLst>
              <a:ext uri="{FF2B5EF4-FFF2-40B4-BE49-F238E27FC236}">
                <a16:creationId xmlns:a16="http://schemas.microsoft.com/office/drawing/2014/main" id="{9B48FA7D-A6B6-F027-8505-C196DA2EF2A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69460" y="3272101"/>
            <a:ext cx="2171149" cy="28213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8" name="TextBox 39">
            <a:extLst>
              <a:ext uri="{FF2B5EF4-FFF2-40B4-BE49-F238E27FC236}">
                <a16:creationId xmlns:a16="http://schemas.microsoft.com/office/drawing/2014/main" id="{DF497A3E-A960-5D15-663A-762E2CC9E73B}"/>
              </a:ext>
            </a:extLst>
          </p:cNvPr>
          <p:cNvSpPr txBox="1">
            <a:spLocks noChangeArrowheads="1"/>
          </p:cNvSpPr>
          <p:nvPr/>
        </p:nvSpPr>
        <p:spPr bwMode="auto">
          <a:xfrm>
            <a:off x="5024876" y="6125986"/>
            <a:ext cx="2241860" cy="430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100" dirty="0">
                <a:solidFill>
                  <a:srgbClr val="3366FF"/>
                </a:solidFill>
              </a:rPr>
              <a:t>https://cmwrc.chinmayadc.org/portfolio/bmichart/</a:t>
            </a:r>
          </a:p>
        </p:txBody>
      </p:sp>
      <p:grpSp>
        <p:nvGrpSpPr>
          <p:cNvPr id="95" name="Group 94">
            <a:extLst>
              <a:ext uri="{FF2B5EF4-FFF2-40B4-BE49-F238E27FC236}">
                <a16:creationId xmlns:a16="http://schemas.microsoft.com/office/drawing/2014/main" id="{383338EF-FD33-4F65-81A8-CF8F5E365919}"/>
              </a:ext>
            </a:extLst>
          </p:cNvPr>
          <p:cNvGrpSpPr/>
          <p:nvPr/>
        </p:nvGrpSpPr>
        <p:grpSpPr>
          <a:xfrm>
            <a:off x="7394878" y="2653911"/>
            <a:ext cx="2002963" cy="3817061"/>
            <a:chOff x="6575537" y="2319552"/>
            <a:chExt cx="2002963" cy="3817061"/>
          </a:xfrm>
        </p:grpSpPr>
        <p:grpSp>
          <p:nvGrpSpPr>
            <p:cNvPr id="79" name="Group 59">
              <a:extLst>
                <a:ext uri="{FF2B5EF4-FFF2-40B4-BE49-F238E27FC236}">
                  <a16:creationId xmlns:a16="http://schemas.microsoft.com/office/drawing/2014/main" id="{89862B39-34D7-6E1C-1641-8D0886B65254}"/>
                </a:ext>
              </a:extLst>
            </p:cNvPr>
            <p:cNvGrpSpPr>
              <a:grpSpLocks/>
            </p:cNvGrpSpPr>
            <p:nvPr/>
          </p:nvGrpSpPr>
          <p:grpSpPr bwMode="auto">
            <a:xfrm>
              <a:off x="6631284" y="2343219"/>
              <a:ext cx="1855787" cy="3686030"/>
              <a:chOff x="7288213" y="-370438"/>
              <a:chExt cx="1855424" cy="3685833"/>
            </a:xfrm>
          </p:grpSpPr>
          <p:sp>
            <p:nvSpPr>
              <p:cNvPr id="80" name="Oval 79">
                <a:extLst>
                  <a:ext uri="{FF2B5EF4-FFF2-40B4-BE49-F238E27FC236}">
                    <a16:creationId xmlns:a16="http://schemas.microsoft.com/office/drawing/2014/main" id="{F49CA14A-B121-4BC2-5FF9-07B8D1CB32C7}"/>
                  </a:ext>
                </a:extLst>
              </p:cNvPr>
              <p:cNvSpPr/>
              <p:nvPr/>
            </p:nvSpPr>
            <p:spPr bwMode="auto">
              <a:xfrm>
                <a:off x="7359636" y="2856635"/>
                <a:ext cx="485680" cy="39368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800" dirty="0"/>
                  <a:t>1</a:t>
                </a:r>
              </a:p>
            </p:txBody>
          </p:sp>
          <p:sp>
            <p:nvSpPr>
              <p:cNvPr id="81" name="Oval 80">
                <a:extLst>
                  <a:ext uri="{FF2B5EF4-FFF2-40B4-BE49-F238E27FC236}">
                    <a16:creationId xmlns:a16="http://schemas.microsoft.com/office/drawing/2014/main" id="{F6FBA0ED-F49C-F891-D46E-25B9184C76D7}"/>
                  </a:ext>
                </a:extLst>
              </p:cNvPr>
              <p:cNvSpPr/>
              <p:nvPr/>
            </p:nvSpPr>
            <p:spPr bwMode="auto">
              <a:xfrm>
                <a:off x="7359636" y="2304395"/>
                <a:ext cx="485680" cy="3936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800" dirty="0"/>
                  <a:t>2</a:t>
                </a:r>
              </a:p>
            </p:txBody>
          </p:sp>
          <p:sp>
            <p:nvSpPr>
              <p:cNvPr id="82" name="Oval 81">
                <a:extLst>
                  <a:ext uri="{FF2B5EF4-FFF2-40B4-BE49-F238E27FC236}">
                    <a16:creationId xmlns:a16="http://schemas.microsoft.com/office/drawing/2014/main" id="{3CA18923-59AD-37F2-ED65-DFA392AD12FB}"/>
                  </a:ext>
                </a:extLst>
              </p:cNvPr>
              <p:cNvSpPr/>
              <p:nvPr/>
            </p:nvSpPr>
            <p:spPr bwMode="auto">
              <a:xfrm>
                <a:off x="7359636" y="1569822"/>
                <a:ext cx="485680" cy="393680"/>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800" dirty="0"/>
                  <a:t>3</a:t>
                </a:r>
              </a:p>
            </p:txBody>
          </p:sp>
          <p:sp>
            <p:nvSpPr>
              <p:cNvPr id="83" name="Oval 82">
                <a:extLst>
                  <a:ext uri="{FF2B5EF4-FFF2-40B4-BE49-F238E27FC236}">
                    <a16:creationId xmlns:a16="http://schemas.microsoft.com/office/drawing/2014/main" id="{E40CB4A3-14CD-A425-30E5-A4AA3E5D3EB2}"/>
                  </a:ext>
                </a:extLst>
              </p:cNvPr>
              <p:cNvSpPr/>
              <p:nvPr/>
            </p:nvSpPr>
            <p:spPr bwMode="auto">
              <a:xfrm>
                <a:off x="7359636" y="941205"/>
                <a:ext cx="485680" cy="393680"/>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800" dirty="0"/>
                  <a:t>4</a:t>
                </a:r>
              </a:p>
            </p:txBody>
          </p:sp>
          <p:sp>
            <p:nvSpPr>
              <p:cNvPr id="84" name="Oval 83">
                <a:extLst>
                  <a:ext uri="{FF2B5EF4-FFF2-40B4-BE49-F238E27FC236}">
                    <a16:creationId xmlns:a16="http://schemas.microsoft.com/office/drawing/2014/main" id="{6E0FA6D4-A4DD-746A-580F-5C9FC602B0A7}"/>
                  </a:ext>
                </a:extLst>
              </p:cNvPr>
              <p:cNvSpPr/>
              <p:nvPr/>
            </p:nvSpPr>
            <p:spPr bwMode="auto">
              <a:xfrm>
                <a:off x="7359636" y="279174"/>
                <a:ext cx="485680" cy="393680"/>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800" dirty="0"/>
                  <a:t>5</a:t>
                </a:r>
              </a:p>
            </p:txBody>
          </p:sp>
          <p:sp>
            <p:nvSpPr>
              <p:cNvPr id="85" name="TextBox 60">
                <a:extLst>
                  <a:ext uri="{FF2B5EF4-FFF2-40B4-BE49-F238E27FC236}">
                    <a16:creationId xmlns:a16="http://schemas.microsoft.com/office/drawing/2014/main" id="{78D3430E-BEE2-F034-0D2E-69017CEBBB5A}"/>
                  </a:ext>
                </a:extLst>
              </p:cNvPr>
              <p:cNvSpPr txBox="1">
                <a:spLocks noChangeArrowheads="1"/>
              </p:cNvSpPr>
              <p:nvPr/>
            </p:nvSpPr>
            <p:spPr bwMode="auto">
              <a:xfrm>
                <a:off x="7862888" y="252038"/>
                <a:ext cx="12573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400" b="1"/>
                  <a:t>Soul /</a:t>
                </a:r>
              </a:p>
              <a:p>
                <a:pPr algn="ctr">
                  <a:lnSpc>
                    <a:spcPct val="100000"/>
                  </a:lnSpc>
                  <a:spcBef>
                    <a:spcPct val="0"/>
                  </a:spcBef>
                  <a:buFontTx/>
                  <a:buNone/>
                </a:pPr>
                <a:r>
                  <a:rPr lang="en-US" altLang="en-US" sz="1400" b="1"/>
                  <a:t>Consciousness</a:t>
                </a:r>
              </a:p>
            </p:txBody>
          </p:sp>
          <p:sp>
            <p:nvSpPr>
              <p:cNvPr id="86" name="TextBox 61">
                <a:extLst>
                  <a:ext uri="{FF2B5EF4-FFF2-40B4-BE49-F238E27FC236}">
                    <a16:creationId xmlns:a16="http://schemas.microsoft.com/office/drawing/2014/main" id="{4BAAD702-5800-1B0C-0F57-A0F9293559F2}"/>
                  </a:ext>
                </a:extLst>
              </p:cNvPr>
              <p:cNvSpPr txBox="1">
                <a:spLocks noChangeArrowheads="1"/>
              </p:cNvSpPr>
              <p:nvPr/>
            </p:nvSpPr>
            <p:spPr bwMode="auto">
              <a:xfrm>
                <a:off x="8103825" y="891881"/>
                <a:ext cx="10398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FontTx/>
                  <a:buNone/>
                </a:pPr>
                <a:r>
                  <a:rPr lang="en-US" altLang="en-US" sz="1400" b="1" dirty="0"/>
                  <a:t>Analytical /</a:t>
                </a:r>
              </a:p>
              <a:p>
                <a:pPr algn="r">
                  <a:lnSpc>
                    <a:spcPct val="100000"/>
                  </a:lnSpc>
                  <a:spcBef>
                    <a:spcPct val="0"/>
                  </a:spcBef>
                  <a:buFontTx/>
                  <a:buNone/>
                </a:pPr>
                <a:r>
                  <a:rPr lang="en-US" altLang="en-US" sz="1400" b="1" dirty="0"/>
                  <a:t>Reflective</a:t>
                </a:r>
              </a:p>
            </p:txBody>
          </p:sp>
          <p:sp>
            <p:nvSpPr>
              <p:cNvPr id="87" name="TextBox 62">
                <a:extLst>
                  <a:ext uri="{FF2B5EF4-FFF2-40B4-BE49-F238E27FC236}">
                    <a16:creationId xmlns:a16="http://schemas.microsoft.com/office/drawing/2014/main" id="{B6B036FC-797F-7A10-8BFF-D4CC0074CAA5}"/>
                  </a:ext>
                </a:extLst>
              </p:cNvPr>
              <p:cNvSpPr txBox="1">
                <a:spLocks noChangeArrowheads="1"/>
              </p:cNvSpPr>
              <p:nvPr/>
            </p:nvSpPr>
            <p:spPr bwMode="auto">
              <a:xfrm>
                <a:off x="7853633" y="1522117"/>
                <a:ext cx="10652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a:t>Emotional /</a:t>
                </a:r>
              </a:p>
              <a:p>
                <a:pPr>
                  <a:lnSpc>
                    <a:spcPct val="100000"/>
                  </a:lnSpc>
                  <a:spcBef>
                    <a:spcPct val="0"/>
                  </a:spcBef>
                  <a:buFontTx/>
                  <a:buNone/>
                </a:pPr>
                <a:r>
                  <a:rPr lang="en-US" altLang="en-US" sz="1400" b="1"/>
                  <a:t>Impulsive</a:t>
                </a:r>
              </a:p>
            </p:txBody>
          </p:sp>
          <p:sp>
            <p:nvSpPr>
              <p:cNvPr id="88" name="TextBox 12287">
                <a:extLst>
                  <a:ext uri="{FF2B5EF4-FFF2-40B4-BE49-F238E27FC236}">
                    <a16:creationId xmlns:a16="http://schemas.microsoft.com/office/drawing/2014/main" id="{2AC314EA-C33E-BD5F-0EE2-4553AAFF6A26}"/>
                  </a:ext>
                </a:extLst>
              </p:cNvPr>
              <p:cNvSpPr txBox="1">
                <a:spLocks noChangeArrowheads="1"/>
              </p:cNvSpPr>
              <p:nvPr/>
            </p:nvSpPr>
            <p:spPr bwMode="auto">
              <a:xfrm>
                <a:off x="8401598" y="2240846"/>
                <a:ext cx="733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dirty="0"/>
                  <a:t>Living /</a:t>
                </a:r>
              </a:p>
              <a:p>
                <a:pPr>
                  <a:lnSpc>
                    <a:spcPct val="100000"/>
                  </a:lnSpc>
                  <a:spcBef>
                    <a:spcPct val="0"/>
                  </a:spcBef>
                  <a:buFontTx/>
                  <a:buNone/>
                </a:pPr>
                <a:r>
                  <a:rPr lang="en-US" altLang="en-US" sz="1400" b="1" dirty="0"/>
                  <a:t>Person</a:t>
                </a:r>
              </a:p>
            </p:txBody>
          </p:sp>
          <p:sp>
            <p:nvSpPr>
              <p:cNvPr id="89" name="TextBox 12288">
                <a:extLst>
                  <a:ext uri="{FF2B5EF4-FFF2-40B4-BE49-F238E27FC236}">
                    <a16:creationId xmlns:a16="http://schemas.microsoft.com/office/drawing/2014/main" id="{6FDA769C-DC4D-7564-5653-50181B3D73D7}"/>
                  </a:ext>
                </a:extLst>
              </p:cNvPr>
              <p:cNvSpPr txBox="1">
                <a:spLocks noChangeArrowheads="1"/>
              </p:cNvSpPr>
              <p:nvPr/>
            </p:nvSpPr>
            <p:spPr bwMode="auto">
              <a:xfrm>
                <a:off x="7826835" y="2793107"/>
                <a:ext cx="8985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a:t>Material/</a:t>
                </a:r>
              </a:p>
              <a:p>
                <a:pPr>
                  <a:lnSpc>
                    <a:spcPct val="100000"/>
                  </a:lnSpc>
                  <a:spcBef>
                    <a:spcPct val="0"/>
                  </a:spcBef>
                  <a:buFontTx/>
                  <a:buNone/>
                </a:pPr>
                <a:r>
                  <a:rPr lang="en-US" altLang="en-US" sz="1400" b="1"/>
                  <a:t>Object</a:t>
                </a:r>
              </a:p>
            </p:txBody>
          </p:sp>
          <p:sp>
            <p:nvSpPr>
              <p:cNvPr id="90" name="Rectangle 89">
                <a:extLst>
                  <a:ext uri="{FF2B5EF4-FFF2-40B4-BE49-F238E27FC236}">
                    <a16:creationId xmlns:a16="http://schemas.microsoft.com/office/drawing/2014/main" id="{EACBD5E3-C60B-6E03-DB0C-A6FC7227CB47}"/>
                  </a:ext>
                </a:extLst>
              </p:cNvPr>
              <p:cNvSpPr/>
              <p:nvPr/>
            </p:nvSpPr>
            <p:spPr bwMode="auto">
              <a:xfrm rot="5400000">
                <a:off x="8212746" y="35618"/>
                <a:ext cx="76196" cy="1582427"/>
              </a:xfrm>
              <a:prstGeom prst="rect">
                <a:avLst/>
              </a:prstGeom>
              <a:pattFill prst="dkVert">
                <a:fgClr>
                  <a:schemeClr val="tx1">
                    <a:lumMod val="65000"/>
                    <a:lumOff val="35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1" name="Rectangle 90">
                <a:extLst>
                  <a:ext uri="{FF2B5EF4-FFF2-40B4-BE49-F238E27FC236}">
                    <a16:creationId xmlns:a16="http://schemas.microsoft.com/office/drawing/2014/main" id="{C47ED1F7-79B7-4D68-CC8F-E7EA0F675C27}"/>
                  </a:ext>
                </a:extLst>
              </p:cNvPr>
              <p:cNvSpPr/>
              <p:nvPr/>
            </p:nvSpPr>
            <p:spPr>
              <a:xfrm rot="16200000">
                <a:off x="8429398" y="1472403"/>
                <a:ext cx="47623" cy="1180869"/>
              </a:xfrm>
              <a:prstGeom prst="rect">
                <a:avLst/>
              </a:prstGeom>
              <a:pattFill prst="dkVert">
                <a:fgClr>
                  <a:srgbClr val="0000FF"/>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 name="Rectangle 91">
                <a:extLst>
                  <a:ext uri="{FF2B5EF4-FFF2-40B4-BE49-F238E27FC236}">
                    <a16:creationId xmlns:a16="http://schemas.microsoft.com/office/drawing/2014/main" id="{466EE210-F9F3-4494-F5DF-DDB205276720}"/>
                  </a:ext>
                </a:extLst>
              </p:cNvPr>
              <p:cNvSpPr/>
              <p:nvPr/>
            </p:nvSpPr>
            <p:spPr bwMode="auto">
              <a:xfrm rot="5400000">
                <a:off x="7594534" y="1093648"/>
                <a:ext cx="76197" cy="688840"/>
              </a:xfrm>
              <a:prstGeom prst="rect">
                <a:avLst/>
              </a:prstGeom>
              <a:pattFill prst="dkVert">
                <a:fgClr>
                  <a:schemeClr val="accent2"/>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93" name="TextBox 58">
                <a:extLst>
                  <a:ext uri="{FF2B5EF4-FFF2-40B4-BE49-F238E27FC236}">
                    <a16:creationId xmlns:a16="http://schemas.microsoft.com/office/drawing/2014/main" id="{0929A507-CC9C-41A5-42D0-FA5FE910D4CD}"/>
                  </a:ext>
                </a:extLst>
              </p:cNvPr>
              <p:cNvSpPr txBox="1">
                <a:spLocks noChangeArrowheads="1"/>
              </p:cNvSpPr>
              <p:nvPr/>
            </p:nvSpPr>
            <p:spPr bwMode="auto">
              <a:xfrm>
                <a:off x="7388612" y="-370438"/>
                <a:ext cx="14739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US" dirty="0"/>
                  <a:t>Five Layers</a:t>
                </a:r>
              </a:p>
              <a:p>
                <a:r>
                  <a:rPr lang="en-US" altLang="en-US" i="1" dirty="0">
                    <a:solidFill>
                      <a:srgbClr val="0000FF"/>
                    </a:solidFill>
                  </a:rPr>
                  <a:t>Pancha Kosha</a:t>
                </a:r>
              </a:p>
            </p:txBody>
          </p:sp>
        </p:grpSp>
        <p:sp>
          <p:nvSpPr>
            <p:cNvPr id="94" name="Rectangle 93">
              <a:extLst>
                <a:ext uri="{FF2B5EF4-FFF2-40B4-BE49-F238E27FC236}">
                  <a16:creationId xmlns:a16="http://schemas.microsoft.com/office/drawing/2014/main" id="{D65B176B-8AA7-20B0-83D6-52E79A63C538}"/>
                </a:ext>
              </a:extLst>
            </p:cNvPr>
            <p:cNvSpPr/>
            <p:nvPr/>
          </p:nvSpPr>
          <p:spPr>
            <a:xfrm>
              <a:off x="6575537" y="2319552"/>
              <a:ext cx="2002963" cy="38170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06C43020-8BBC-E730-03AE-2D855722FB26}"/>
              </a:ext>
            </a:extLst>
          </p:cNvPr>
          <p:cNvGrpSpPr/>
          <p:nvPr/>
        </p:nvGrpSpPr>
        <p:grpSpPr>
          <a:xfrm>
            <a:off x="237849" y="2319831"/>
            <a:ext cx="6833511" cy="4431310"/>
            <a:chOff x="1434692" y="2343616"/>
            <a:chExt cx="6833511" cy="4431310"/>
          </a:xfrm>
        </p:grpSpPr>
        <p:sp>
          <p:nvSpPr>
            <p:cNvPr id="6" name="Rectangle 5">
              <a:extLst>
                <a:ext uri="{FF2B5EF4-FFF2-40B4-BE49-F238E27FC236}">
                  <a16:creationId xmlns:a16="http://schemas.microsoft.com/office/drawing/2014/main" id="{80DDD283-E671-045E-F6A0-430C47F37E25}"/>
                </a:ext>
              </a:extLst>
            </p:cNvPr>
            <p:cNvSpPr/>
            <p:nvPr/>
          </p:nvSpPr>
          <p:spPr bwMode="auto">
            <a:xfrm rot="16200000" flipH="1">
              <a:off x="5114171" y="1313920"/>
              <a:ext cx="45719" cy="6262345"/>
            </a:xfrm>
            <a:prstGeom prst="rect">
              <a:avLst/>
            </a:prstGeom>
            <a:pattFill prst="dkVert">
              <a:fgClr>
                <a:srgbClr val="0000FF"/>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9" name="TextBox 8">
              <a:extLst>
                <a:ext uri="{FF2B5EF4-FFF2-40B4-BE49-F238E27FC236}">
                  <a16:creationId xmlns:a16="http://schemas.microsoft.com/office/drawing/2014/main" id="{3DD48065-5E4A-090F-483E-47FC483E8825}"/>
                </a:ext>
              </a:extLst>
            </p:cNvPr>
            <p:cNvSpPr txBox="1"/>
            <p:nvPr/>
          </p:nvSpPr>
          <p:spPr bwMode="auto">
            <a:xfrm>
              <a:off x="1855969" y="2714752"/>
              <a:ext cx="735817" cy="292685"/>
            </a:xfrm>
            <a:prstGeom prst="rect">
              <a:avLst/>
            </a:prstGeom>
            <a:noFill/>
            <a:ln w="19050">
              <a:solidFill>
                <a:schemeClr val="tx1">
                  <a:lumMod val="95000"/>
                  <a:lumOff val="5000"/>
                </a:schemeClr>
              </a:solidFill>
            </a:ln>
          </p:spPr>
          <p:txBody>
            <a:bodyPr>
              <a:spAutoFit/>
            </a:bodyPr>
            <a:lstStyle/>
            <a:p>
              <a:pPr algn="ctr">
                <a:defRPr/>
              </a:pPr>
              <a:r>
                <a:rPr lang="en-US" sz="1200" b="1" dirty="0"/>
                <a:t>Subtle</a:t>
              </a:r>
            </a:p>
          </p:txBody>
        </p:sp>
        <p:sp>
          <p:nvSpPr>
            <p:cNvPr id="10" name="TextBox 9">
              <a:extLst>
                <a:ext uri="{FF2B5EF4-FFF2-40B4-BE49-F238E27FC236}">
                  <a16:creationId xmlns:a16="http://schemas.microsoft.com/office/drawing/2014/main" id="{5A322299-554A-71BB-8729-3187B048BC66}"/>
                </a:ext>
              </a:extLst>
            </p:cNvPr>
            <p:cNvSpPr txBox="1"/>
            <p:nvPr/>
          </p:nvSpPr>
          <p:spPr bwMode="auto">
            <a:xfrm>
              <a:off x="1867325" y="3602704"/>
              <a:ext cx="791458" cy="292685"/>
            </a:xfrm>
            <a:prstGeom prst="rect">
              <a:avLst/>
            </a:prstGeom>
            <a:noFill/>
            <a:ln w="19050">
              <a:solidFill>
                <a:schemeClr val="tx1">
                  <a:lumMod val="95000"/>
                  <a:lumOff val="5000"/>
                </a:schemeClr>
              </a:solidFill>
            </a:ln>
          </p:spPr>
          <p:txBody>
            <a:bodyPr>
              <a:spAutoFit/>
            </a:bodyPr>
            <a:lstStyle/>
            <a:p>
              <a:pPr algn="ctr">
                <a:defRPr/>
              </a:pPr>
              <a:r>
                <a:rPr lang="en-US" sz="1200" b="1" dirty="0"/>
                <a:t>Tangible</a:t>
              </a:r>
            </a:p>
          </p:txBody>
        </p:sp>
        <p:sp>
          <p:nvSpPr>
            <p:cNvPr id="11" name="TextBox 10">
              <a:extLst>
                <a:ext uri="{FF2B5EF4-FFF2-40B4-BE49-F238E27FC236}">
                  <a16:creationId xmlns:a16="http://schemas.microsoft.com/office/drawing/2014/main" id="{B4A68EC2-8E95-1756-611D-9947D1E4A99F}"/>
                </a:ext>
              </a:extLst>
            </p:cNvPr>
            <p:cNvSpPr txBox="1"/>
            <p:nvPr/>
          </p:nvSpPr>
          <p:spPr bwMode="auto">
            <a:xfrm>
              <a:off x="1869596" y="2401272"/>
              <a:ext cx="1107132" cy="276424"/>
            </a:xfrm>
            <a:prstGeom prst="rect">
              <a:avLst/>
            </a:prstGeom>
            <a:noFill/>
            <a:ln w="19050">
              <a:solidFill>
                <a:schemeClr val="tx1">
                  <a:lumMod val="95000"/>
                  <a:lumOff val="5000"/>
                </a:schemeClr>
              </a:solidFill>
            </a:ln>
          </p:spPr>
          <p:txBody>
            <a:bodyPr>
              <a:spAutoFit/>
            </a:bodyPr>
            <a:lstStyle/>
            <a:p>
              <a:pPr algn="ctr">
                <a:defRPr/>
              </a:pPr>
              <a:r>
                <a:rPr lang="en-US" sz="1100" b="1" dirty="0">
                  <a:solidFill>
                    <a:schemeClr val="accent2">
                      <a:lumMod val="50000"/>
                    </a:schemeClr>
                  </a:solidFill>
                </a:rPr>
                <a:t>Enabler / Driver</a:t>
              </a:r>
            </a:p>
          </p:txBody>
        </p:sp>
        <p:sp>
          <p:nvSpPr>
            <p:cNvPr id="12" name="TextBox 11">
              <a:extLst>
                <a:ext uri="{FF2B5EF4-FFF2-40B4-BE49-F238E27FC236}">
                  <a16:creationId xmlns:a16="http://schemas.microsoft.com/office/drawing/2014/main" id="{88944DD9-21F2-26CE-DC2E-58E8605273A4}"/>
                </a:ext>
              </a:extLst>
            </p:cNvPr>
            <p:cNvSpPr txBox="1"/>
            <p:nvPr/>
          </p:nvSpPr>
          <p:spPr bwMode="auto">
            <a:xfrm>
              <a:off x="1867325" y="3297191"/>
              <a:ext cx="1157095" cy="276424"/>
            </a:xfrm>
            <a:prstGeom prst="rect">
              <a:avLst/>
            </a:prstGeom>
            <a:noFill/>
            <a:ln w="19050">
              <a:solidFill>
                <a:schemeClr val="tx1">
                  <a:lumMod val="95000"/>
                  <a:lumOff val="5000"/>
                </a:schemeClr>
              </a:solidFill>
            </a:ln>
          </p:spPr>
          <p:txBody>
            <a:bodyPr>
              <a:spAutoFit/>
            </a:bodyPr>
            <a:lstStyle/>
            <a:p>
              <a:pPr algn="ctr">
                <a:defRPr/>
              </a:pPr>
              <a:r>
                <a:rPr lang="en-US" sz="1100" b="1" dirty="0">
                  <a:solidFill>
                    <a:schemeClr val="accent2">
                      <a:lumMod val="75000"/>
                    </a:schemeClr>
                  </a:solidFill>
                </a:rPr>
                <a:t>Enabled / Driven</a:t>
              </a:r>
            </a:p>
          </p:txBody>
        </p:sp>
        <p:sp>
          <p:nvSpPr>
            <p:cNvPr id="13" name="TextBox 12">
              <a:extLst>
                <a:ext uri="{FF2B5EF4-FFF2-40B4-BE49-F238E27FC236}">
                  <a16:creationId xmlns:a16="http://schemas.microsoft.com/office/drawing/2014/main" id="{601985AA-412B-4C0F-32EB-8744453E1A4D}"/>
                </a:ext>
              </a:extLst>
            </p:cNvPr>
            <p:cNvSpPr txBox="1"/>
            <p:nvPr/>
          </p:nvSpPr>
          <p:spPr bwMode="auto">
            <a:xfrm>
              <a:off x="3301486" y="2750564"/>
              <a:ext cx="1864523" cy="325206"/>
            </a:xfrm>
            <a:prstGeom prst="rect">
              <a:avLst/>
            </a:prstGeom>
            <a:solidFill>
              <a:schemeClr val="accent5">
                <a:lumMod val="40000"/>
                <a:lumOff val="60000"/>
              </a:schemeClr>
            </a:solidFill>
            <a:ln w="19050">
              <a:solidFill>
                <a:schemeClr val="tx1">
                  <a:lumMod val="95000"/>
                  <a:lumOff val="5000"/>
                </a:schemeClr>
              </a:solidFill>
            </a:ln>
          </p:spPr>
          <p:txBody>
            <a:bodyPr>
              <a:spAutoFit/>
            </a:bodyPr>
            <a:lstStyle/>
            <a:p>
              <a:pPr>
                <a:defRPr/>
              </a:pPr>
              <a:r>
                <a:rPr lang="en-US" sz="1400" b="1" dirty="0"/>
                <a:t>Soul or Consciousness</a:t>
              </a:r>
            </a:p>
          </p:txBody>
        </p:sp>
        <p:sp>
          <p:nvSpPr>
            <p:cNvPr id="14" name="TextBox 13">
              <a:extLst>
                <a:ext uri="{FF2B5EF4-FFF2-40B4-BE49-F238E27FC236}">
                  <a16:creationId xmlns:a16="http://schemas.microsoft.com/office/drawing/2014/main" id="{35704C84-2D2A-7F7B-A79A-439EC91DBDF1}"/>
                </a:ext>
              </a:extLst>
            </p:cNvPr>
            <p:cNvSpPr txBox="1"/>
            <p:nvPr/>
          </p:nvSpPr>
          <p:spPr bwMode="auto">
            <a:xfrm>
              <a:off x="3209509" y="2385728"/>
              <a:ext cx="2048478" cy="325206"/>
            </a:xfrm>
            <a:prstGeom prst="rect">
              <a:avLst/>
            </a:prstGeom>
            <a:solidFill>
              <a:schemeClr val="accent5">
                <a:lumMod val="60000"/>
                <a:lumOff val="40000"/>
              </a:schemeClr>
            </a:solidFill>
            <a:ln w="19050">
              <a:solidFill>
                <a:schemeClr val="tx1">
                  <a:lumMod val="95000"/>
                  <a:lumOff val="5000"/>
                </a:schemeClr>
              </a:solidFill>
            </a:ln>
          </p:spPr>
          <p:txBody>
            <a:bodyPr>
              <a:spAutoFit/>
            </a:bodyPr>
            <a:lstStyle/>
            <a:p>
              <a:pPr>
                <a:defRPr/>
              </a:pPr>
              <a:r>
                <a:rPr lang="en-US" sz="1400" b="1" dirty="0"/>
                <a:t>Universal Consciousness</a:t>
              </a:r>
            </a:p>
          </p:txBody>
        </p:sp>
        <p:sp>
          <p:nvSpPr>
            <p:cNvPr id="15" name="TextBox 14">
              <a:extLst>
                <a:ext uri="{FF2B5EF4-FFF2-40B4-BE49-F238E27FC236}">
                  <a16:creationId xmlns:a16="http://schemas.microsoft.com/office/drawing/2014/main" id="{D7F5EC1D-888A-93A4-A467-EAA5FE43C657}"/>
                </a:ext>
              </a:extLst>
            </p:cNvPr>
            <p:cNvSpPr txBox="1"/>
            <p:nvPr/>
          </p:nvSpPr>
          <p:spPr bwMode="auto">
            <a:xfrm>
              <a:off x="1947433" y="4068881"/>
              <a:ext cx="579005" cy="325206"/>
            </a:xfrm>
            <a:prstGeom prst="rect">
              <a:avLst/>
            </a:prstGeom>
            <a:noFill/>
            <a:ln w="19050">
              <a:solidFill>
                <a:schemeClr val="tx1">
                  <a:lumMod val="95000"/>
                  <a:lumOff val="5000"/>
                </a:schemeClr>
              </a:solidFill>
            </a:ln>
          </p:spPr>
          <p:txBody>
            <a:bodyPr wrap="none">
              <a:spAutoFit/>
            </a:bodyPr>
            <a:lstStyle/>
            <a:p>
              <a:pPr algn="ctr">
                <a:defRPr/>
              </a:pPr>
              <a:r>
                <a:rPr lang="en-US" sz="1400" b="1" dirty="0"/>
                <a:t>Mind</a:t>
              </a:r>
            </a:p>
          </p:txBody>
        </p:sp>
        <p:sp>
          <p:nvSpPr>
            <p:cNvPr id="16" name="TextBox 15">
              <a:extLst>
                <a:ext uri="{FF2B5EF4-FFF2-40B4-BE49-F238E27FC236}">
                  <a16:creationId xmlns:a16="http://schemas.microsoft.com/office/drawing/2014/main" id="{8755DC75-654A-4A23-572A-FFA7FB9E7409}"/>
                </a:ext>
              </a:extLst>
            </p:cNvPr>
            <p:cNvSpPr txBox="1"/>
            <p:nvPr/>
          </p:nvSpPr>
          <p:spPr bwMode="auto">
            <a:xfrm>
              <a:off x="1964533" y="4509556"/>
              <a:ext cx="562975" cy="325206"/>
            </a:xfrm>
            <a:prstGeom prst="rect">
              <a:avLst/>
            </a:prstGeom>
            <a:noFill/>
            <a:ln w="19050">
              <a:solidFill>
                <a:schemeClr val="tx1">
                  <a:lumMod val="95000"/>
                  <a:lumOff val="5000"/>
                </a:schemeClr>
              </a:solidFill>
            </a:ln>
          </p:spPr>
          <p:txBody>
            <a:bodyPr wrap="none">
              <a:spAutoFit/>
            </a:bodyPr>
            <a:lstStyle/>
            <a:p>
              <a:pPr algn="ctr">
                <a:defRPr/>
              </a:pPr>
              <a:r>
                <a:rPr lang="en-US" sz="1400" b="1" dirty="0"/>
                <a:t>Body</a:t>
              </a:r>
            </a:p>
          </p:txBody>
        </p:sp>
        <p:sp>
          <p:nvSpPr>
            <p:cNvPr id="18" name="TextBox 17">
              <a:extLst>
                <a:ext uri="{FF2B5EF4-FFF2-40B4-BE49-F238E27FC236}">
                  <a16:creationId xmlns:a16="http://schemas.microsoft.com/office/drawing/2014/main" id="{7EF5791B-5841-9824-55B1-980F8443C436}"/>
                </a:ext>
              </a:extLst>
            </p:cNvPr>
            <p:cNvSpPr txBox="1"/>
            <p:nvPr/>
          </p:nvSpPr>
          <p:spPr bwMode="auto">
            <a:xfrm rot="16200000">
              <a:off x="4087452" y="3618738"/>
              <a:ext cx="835371" cy="261610"/>
            </a:xfrm>
            <a:prstGeom prst="rect">
              <a:avLst/>
            </a:prstGeom>
            <a:noFill/>
            <a:ln w="19050">
              <a:solidFill>
                <a:schemeClr val="tx1">
                  <a:lumMod val="95000"/>
                  <a:lumOff val="5000"/>
                </a:schemeClr>
              </a:solidFill>
            </a:ln>
          </p:spPr>
          <p:txBody>
            <a:bodyPr wrap="none">
              <a:spAutoFit/>
            </a:bodyPr>
            <a:lstStyle/>
            <a:p>
              <a:pPr algn="ctr">
                <a:defRPr/>
              </a:pPr>
              <a:r>
                <a:rPr lang="en-US" sz="1050" b="1" dirty="0"/>
                <a:t>Subjective</a:t>
              </a:r>
            </a:p>
          </p:txBody>
        </p:sp>
        <p:sp>
          <p:nvSpPr>
            <p:cNvPr id="19" name="TextBox 18">
              <a:extLst>
                <a:ext uri="{FF2B5EF4-FFF2-40B4-BE49-F238E27FC236}">
                  <a16:creationId xmlns:a16="http://schemas.microsoft.com/office/drawing/2014/main" id="{D6780CF8-9524-B786-0380-CE07FD8A39E7}"/>
                </a:ext>
              </a:extLst>
            </p:cNvPr>
            <p:cNvSpPr txBox="1"/>
            <p:nvPr/>
          </p:nvSpPr>
          <p:spPr bwMode="auto">
            <a:xfrm rot="16200000">
              <a:off x="3664617" y="3670015"/>
              <a:ext cx="786250" cy="261610"/>
            </a:xfrm>
            <a:prstGeom prst="rect">
              <a:avLst/>
            </a:prstGeom>
            <a:noFill/>
            <a:ln w="19050">
              <a:solidFill>
                <a:schemeClr val="tx1">
                  <a:lumMod val="95000"/>
                  <a:lumOff val="5000"/>
                </a:schemeClr>
              </a:solidFill>
            </a:ln>
          </p:spPr>
          <p:txBody>
            <a:bodyPr wrap="none">
              <a:spAutoFit/>
            </a:bodyPr>
            <a:lstStyle/>
            <a:p>
              <a:pPr algn="ctr">
                <a:defRPr/>
              </a:pPr>
              <a:r>
                <a:rPr lang="en-US" sz="1050" b="1" dirty="0"/>
                <a:t>Objective</a:t>
              </a:r>
            </a:p>
          </p:txBody>
        </p:sp>
        <p:sp>
          <p:nvSpPr>
            <p:cNvPr id="20" name="TextBox 19">
              <a:extLst>
                <a:ext uri="{FF2B5EF4-FFF2-40B4-BE49-F238E27FC236}">
                  <a16:creationId xmlns:a16="http://schemas.microsoft.com/office/drawing/2014/main" id="{97526A5F-71F2-B03E-6BF2-8B7224F04A65}"/>
                </a:ext>
              </a:extLst>
            </p:cNvPr>
            <p:cNvSpPr txBox="1"/>
            <p:nvPr/>
          </p:nvSpPr>
          <p:spPr bwMode="auto">
            <a:xfrm>
              <a:off x="3087102" y="3297191"/>
              <a:ext cx="865943" cy="276424"/>
            </a:xfrm>
            <a:prstGeom prst="rect">
              <a:avLst/>
            </a:prstGeom>
            <a:noFill/>
            <a:ln w="19050">
              <a:solidFill>
                <a:schemeClr val="tx1">
                  <a:lumMod val="95000"/>
                  <a:lumOff val="5000"/>
                </a:schemeClr>
              </a:solidFill>
            </a:ln>
          </p:spPr>
          <p:txBody>
            <a:bodyPr wrap="none">
              <a:spAutoFit/>
            </a:bodyPr>
            <a:lstStyle/>
            <a:p>
              <a:pPr algn="ctr">
                <a:defRPr/>
              </a:pPr>
              <a:r>
                <a:rPr lang="en-US" sz="1100" b="1" dirty="0"/>
                <a:t>Self-control</a:t>
              </a:r>
            </a:p>
          </p:txBody>
        </p:sp>
        <p:sp>
          <p:nvSpPr>
            <p:cNvPr id="21" name="TextBox 20">
              <a:extLst>
                <a:ext uri="{FF2B5EF4-FFF2-40B4-BE49-F238E27FC236}">
                  <a16:creationId xmlns:a16="http://schemas.microsoft.com/office/drawing/2014/main" id="{3712357C-6567-A3F0-A8FD-EFCAC4149725}"/>
                </a:ext>
              </a:extLst>
            </p:cNvPr>
            <p:cNvSpPr txBox="1"/>
            <p:nvPr/>
          </p:nvSpPr>
          <p:spPr bwMode="auto">
            <a:xfrm>
              <a:off x="4736008" y="3283992"/>
              <a:ext cx="752129" cy="276424"/>
            </a:xfrm>
            <a:prstGeom prst="rect">
              <a:avLst/>
            </a:prstGeom>
            <a:noFill/>
            <a:ln w="19050">
              <a:solidFill>
                <a:schemeClr val="tx1">
                  <a:lumMod val="95000"/>
                  <a:lumOff val="5000"/>
                </a:schemeClr>
              </a:solidFill>
            </a:ln>
          </p:spPr>
          <p:txBody>
            <a:bodyPr wrap="none">
              <a:spAutoFit/>
            </a:bodyPr>
            <a:lstStyle/>
            <a:p>
              <a:pPr algn="ctr">
                <a:defRPr/>
              </a:pPr>
              <a:r>
                <a:rPr lang="en-US" sz="1100" b="1" dirty="0"/>
                <a:t>Impulsive</a:t>
              </a:r>
            </a:p>
          </p:txBody>
        </p:sp>
        <p:sp>
          <p:nvSpPr>
            <p:cNvPr id="22" name="TextBox 21">
              <a:extLst>
                <a:ext uri="{FF2B5EF4-FFF2-40B4-BE49-F238E27FC236}">
                  <a16:creationId xmlns:a16="http://schemas.microsoft.com/office/drawing/2014/main" id="{79728410-125B-7ADC-1DFA-CA9062C39071}"/>
                </a:ext>
              </a:extLst>
            </p:cNvPr>
            <p:cNvSpPr txBox="1"/>
            <p:nvPr/>
          </p:nvSpPr>
          <p:spPr bwMode="auto">
            <a:xfrm>
              <a:off x="4701512" y="4104419"/>
              <a:ext cx="883575" cy="276424"/>
            </a:xfrm>
            <a:prstGeom prst="rect">
              <a:avLst/>
            </a:prstGeom>
            <a:noFill/>
            <a:ln w="19050">
              <a:solidFill>
                <a:schemeClr val="tx1">
                  <a:lumMod val="95000"/>
                  <a:lumOff val="5000"/>
                </a:schemeClr>
              </a:solidFill>
            </a:ln>
          </p:spPr>
          <p:txBody>
            <a:bodyPr wrap="none">
              <a:spAutoFit/>
            </a:bodyPr>
            <a:lstStyle/>
            <a:p>
              <a:pPr algn="ctr">
                <a:defRPr/>
              </a:pPr>
              <a:r>
                <a:rPr lang="en-US" sz="1100" b="1" dirty="0"/>
                <a:t>Attachment</a:t>
              </a:r>
              <a:endParaRPr lang="en-US" sz="1050" b="1" dirty="0"/>
            </a:p>
          </p:txBody>
        </p:sp>
        <p:sp>
          <p:nvSpPr>
            <p:cNvPr id="23" name="TextBox 22">
              <a:extLst>
                <a:ext uri="{FF2B5EF4-FFF2-40B4-BE49-F238E27FC236}">
                  <a16:creationId xmlns:a16="http://schemas.microsoft.com/office/drawing/2014/main" id="{C50A9567-935D-A172-4B87-CB5FD70B2E39}"/>
                </a:ext>
              </a:extLst>
            </p:cNvPr>
            <p:cNvSpPr txBox="1"/>
            <p:nvPr/>
          </p:nvSpPr>
          <p:spPr bwMode="auto">
            <a:xfrm>
              <a:off x="2704285" y="4110511"/>
              <a:ext cx="1154483" cy="276424"/>
            </a:xfrm>
            <a:prstGeom prst="rect">
              <a:avLst/>
            </a:prstGeom>
            <a:noFill/>
            <a:ln w="19050">
              <a:solidFill>
                <a:schemeClr val="tx1">
                  <a:lumMod val="95000"/>
                  <a:lumOff val="5000"/>
                </a:schemeClr>
              </a:solidFill>
            </a:ln>
          </p:spPr>
          <p:txBody>
            <a:bodyPr wrap="none">
              <a:spAutoFit/>
            </a:bodyPr>
            <a:lstStyle/>
            <a:p>
              <a:pPr algn="ctr">
                <a:defRPr/>
              </a:pPr>
              <a:r>
                <a:rPr lang="en-US" sz="1100" b="1" dirty="0"/>
                <a:t>Non-attachment</a:t>
              </a:r>
            </a:p>
          </p:txBody>
        </p:sp>
        <p:sp>
          <p:nvSpPr>
            <p:cNvPr id="24" name="Rectangle 23">
              <a:extLst>
                <a:ext uri="{FF2B5EF4-FFF2-40B4-BE49-F238E27FC236}">
                  <a16:creationId xmlns:a16="http://schemas.microsoft.com/office/drawing/2014/main" id="{73A18B65-AC03-3711-F94D-B60967BA79A1}"/>
                </a:ext>
              </a:extLst>
            </p:cNvPr>
            <p:cNvSpPr/>
            <p:nvPr/>
          </p:nvSpPr>
          <p:spPr bwMode="auto">
            <a:xfrm>
              <a:off x="4248510" y="3320545"/>
              <a:ext cx="56776" cy="961566"/>
            </a:xfrm>
            <a:prstGeom prst="rect">
              <a:avLst/>
            </a:prstGeom>
            <a:pattFill prst="dkHorz">
              <a:fgClr>
                <a:schemeClr val="accent2"/>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100"/>
            </a:p>
          </p:txBody>
        </p:sp>
        <p:sp>
          <p:nvSpPr>
            <p:cNvPr id="25" name="Isosceles Triangle 24">
              <a:extLst>
                <a:ext uri="{FF2B5EF4-FFF2-40B4-BE49-F238E27FC236}">
                  <a16:creationId xmlns:a16="http://schemas.microsoft.com/office/drawing/2014/main" id="{33CBBF8A-EB40-EAF0-C578-95146616A327}"/>
                </a:ext>
              </a:extLst>
            </p:cNvPr>
            <p:cNvSpPr/>
            <p:nvPr/>
          </p:nvSpPr>
          <p:spPr bwMode="auto">
            <a:xfrm rot="19755660" flipH="1">
              <a:off x="3247454" y="3516431"/>
              <a:ext cx="584953" cy="433105"/>
            </a:xfrm>
            <a:prstGeom prst="triangle">
              <a:avLst>
                <a:gd name="adj" fmla="val 55623"/>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100"/>
            </a:p>
          </p:txBody>
        </p:sp>
        <p:sp>
          <p:nvSpPr>
            <p:cNvPr id="26" name="Rectangle 25">
              <a:extLst>
                <a:ext uri="{FF2B5EF4-FFF2-40B4-BE49-F238E27FC236}">
                  <a16:creationId xmlns:a16="http://schemas.microsoft.com/office/drawing/2014/main" id="{A3D330FE-A309-8008-9A1B-8744D58A8DB1}"/>
                </a:ext>
              </a:extLst>
            </p:cNvPr>
            <p:cNvSpPr/>
            <p:nvPr/>
          </p:nvSpPr>
          <p:spPr bwMode="auto">
            <a:xfrm rot="5400000">
              <a:off x="3925859" y="1323072"/>
              <a:ext cx="54831" cy="3708607"/>
            </a:xfrm>
            <a:prstGeom prst="rect">
              <a:avLst/>
            </a:prstGeom>
            <a:pattFill prst="dkVert">
              <a:fgClr>
                <a:schemeClr val="tx1">
                  <a:lumMod val="65000"/>
                  <a:lumOff val="35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5" name="TextBox 34">
              <a:extLst>
                <a:ext uri="{FF2B5EF4-FFF2-40B4-BE49-F238E27FC236}">
                  <a16:creationId xmlns:a16="http://schemas.microsoft.com/office/drawing/2014/main" id="{9AA2D39F-559A-0B52-8031-6491DD8B1ED2}"/>
                </a:ext>
              </a:extLst>
            </p:cNvPr>
            <p:cNvSpPr txBox="1"/>
            <p:nvPr/>
          </p:nvSpPr>
          <p:spPr bwMode="auto">
            <a:xfrm>
              <a:off x="2888158" y="5570629"/>
              <a:ext cx="686406" cy="276425"/>
            </a:xfrm>
            <a:prstGeom prst="rect">
              <a:avLst/>
            </a:prstGeom>
            <a:noFill/>
            <a:ln w="19050">
              <a:solidFill>
                <a:schemeClr val="tx1">
                  <a:lumMod val="95000"/>
                  <a:lumOff val="5000"/>
                </a:schemeClr>
              </a:solidFill>
            </a:ln>
          </p:spPr>
          <p:txBody>
            <a:bodyPr wrap="none">
              <a:spAutoFit/>
            </a:bodyPr>
            <a:lstStyle/>
            <a:p>
              <a:pPr>
                <a:defRPr/>
              </a:pPr>
              <a:r>
                <a:rPr lang="en-US" sz="1100" b="1" dirty="0"/>
                <a:t>Thinking</a:t>
              </a:r>
            </a:p>
          </p:txBody>
        </p:sp>
        <p:sp>
          <p:nvSpPr>
            <p:cNvPr id="36" name="TextBox 35">
              <a:extLst>
                <a:ext uri="{FF2B5EF4-FFF2-40B4-BE49-F238E27FC236}">
                  <a16:creationId xmlns:a16="http://schemas.microsoft.com/office/drawing/2014/main" id="{2AE431AB-52A3-574E-B254-794B22314720}"/>
                </a:ext>
              </a:extLst>
            </p:cNvPr>
            <p:cNvSpPr txBox="1"/>
            <p:nvPr/>
          </p:nvSpPr>
          <p:spPr bwMode="auto">
            <a:xfrm>
              <a:off x="4031626" y="5571646"/>
              <a:ext cx="603050" cy="276425"/>
            </a:xfrm>
            <a:prstGeom prst="rect">
              <a:avLst/>
            </a:prstGeom>
            <a:noFill/>
            <a:ln w="19050">
              <a:solidFill>
                <a:schemeClr val="tx1">
                  <a:lumMod val="95000"/>
                  <a:lumOff val="5000"/>
                </a:schemeClr>
              </a:solidFill>
            </a:ln>
          </p:spPr>
          <p:txBody>
            <a:bodyPr wrap="none">
              <a:spAutoFit/>
            </a:bodyPr>
            <a:lstStyle/>
            <a:p>
              <a:pPr>
                <a:defRPr/>
              </a:pPr>
              <a:r>
                <a:rPr lang="en-US" sz="1100" b="1" dirty="0"/>
                <a:t>Feeling</a:t>
              </a:r>
            </a:p>
          </p:txBody>
        </p:sp>
        <p:sp>
          <p:nvSpPr>
            <p:cNvPr id="37" name="TextBox 36">
              <a:extLst>
                <a:ext uri="{FF2B5EF4-FFF2-40B4-BE49-F238E27FC236}">
                  <a16:creationId xmlns:a16="http://schemas.microsoft.com/office/drawing/2014/main" id="{283660B0-65F8-6ADF-4486-5858A4348A12}"/>
                </a:ext>
              </a:extLst>
            </p:cNvPr>
            <p:cNvSpPr txBox="1"/>
            <p:nvPr/>
          </p:nvSpPr>
          <p:spPr bwMode="auto">
            <a:xfrm>
              <a:off x="4926416" y="5571646"/>
              <a:ext cx="821059" cy="276425"/>
            </a:xfrm>
            <a:prstGeom prst="rect">
              <a:avLst/>
            </a:prstGeom>
            <a:noFill/>
            <a:ln w="19050">
              <a:solidFill>
                <a:schemeClr val="tx1">
                  <a:lumMod val="95000"/>
                  <a:lumOff val="5000"/>
                </a:schemeClr>
              </a:solidFill>
            </a:ln>
          </p:spPr>
          <p:txBody>
            <a:bodyPr wrap="none">
              <a:spAutoFit/>
            </a:bodyPr>
            <a:lstStyle/>
            <a:p>
              <a:pPr>
                <a:defRPr/>
              </a:pPr>
              <a:r>
                <a:rPr lang="en-US" sz="1100" b="1" dirty="0"/>
                <a:t>Perception</a:t>
              </a:r>
            </a:p>
          </p:txBody>
        </p:sp>
        <p:sp>
          <p:nvSpPr>
            <p:cNvPr id="38" name="TextBox 37">
              <a:extLst>
                <a:ext uri="{FF2B5EF4-FFF2-40B4-BE49-F238E27FC236}">
                  <a16:creationId xmlns:a16="http://schemas.microsoft.com/office/drawing/2014/main" id="{A03B1380-8622-8F8F-0DB5-C1587E302128}"/>
                </a:ext>
              </a:extLst>
            </p:cNvPr>
            <p:cNvSpPr txBox="1"/>
            <p:nvPr/>
          </p:nvSpPr>
          <p:spPr bwMode="auto">
            <a:xfrm>
              <a:off x="2801858" y="5049426"/>
              <a:ext cx="837089" cy="276425"/>
            </a:xfrm>
            <a:prstGeom prst="rect">
              <a:avLst/>
            </a:prstGeom>
            <a:noFill/>
            <a:ln w="19050">
              <a:solidFill>
                <a:schemeClr val="tx1">
                  <a:lumMod val="95000"/>
                  <a:lumOff val="5000"/>
                </a:schemeClr>
              </a:solidFill>
            </a:ln>
          </p:spPr>
          <p:txBody>
            <a:bodyPr wrap="none">
              <a:spAutoFit/>
            </a:bodyPr>
            <a:lstStyle/>
            <a:p>
              <a:pPr>
                <a:defRPr/>
              </a:pPr>
              <a:r>
                <a:rPr lang="en-US" sz="1100" b="1" dirty="0"/>
                <a:t>Knowledge</a:t>
              </a:r>
            </a:p>
          </p:txBody>
        </p:sp>
        <p:sp>
          <p:nvSpPr>
            <p:cNvPr id="39" name="TextBox 38">
              <a:extLst>
                <a:ext uri="{FF2B5EF4-FFF2-40B4-BE49-F238E27FC236}">
                  <a16:creationId xmlns:a16="http://schemas.microsoft.com/office/drawing/2014/main" id="{0D00E8DB-A56E-F57C-11AC-8AA20D4923BE}"/>
                </a:ext>
              </a:extLst>
            </p:cNvPr>
            <p:cNvSpPr txBox="1"/>
            <p:nvPr/>
          </p:nvSpPr>
          <p:spPr bwMode="auto">
            <a:xfrm>
              <a:off x="4134958" y="5049426"/>
              <a:ext cx="423514" cy="276425"/>
            </a:xfrm>
            <a:prstGeom prst="rect">
              <a:avLst/>
            </a:prstGeom>
            <a:noFill/>
            <a:ln w="19050">
              <a:solidFill>
                <a:schemeClr val="tx1">
                  <a:lumMod val="95000"/>
                  <a:lumOff val="5000"/>
                </a:schemeClr>
              </a:solidFill>
            </a:ln>
          </p:spPr>
          <p:txBody>
            <a:bodyPr wrap="none">
              <a:spAutoFit/>
            </a:bodyPr>
            <a:lstStyle/>
            <a:p>
              <a:pPr>
                <a:defRPr/>
              </a:pPr>
              <a:r>
                <a:rPr lang="en-US" sz="1100" b="1" dirty="0"/>
                <a:t>Bias</a:t>
              </a:r>
            </a:p>
          </p:txBody>
        </p:sp>
        <p:sp>
          <p:nvSpPr>
            <p:cNvPr id="40" name="TextBox 39">
              <a:extLst>
                <a:ext uri="{FF2B5EF4-FFF2-40B4-BE49-F238E27FC236}">
                  <a16:creationId xmlns:a16="http://schemas.microsoft.com/office/drawing/2014/main" id="{723244E5-E6F2-0A6E-ABC9-FF77FC1C2002}"/>
                </a:ext>
              </a:extLst>
            </p:cNvPr>
            <p:cNvSpPr txBox="1"/>
            <p:nvPr/>
          </p:nvSpPr>
          <p:spPr bwMode="auto">
            <a:xfrm>
              <a:off x="4957076" y="5050442"/>
              <a:ext cx="763351" cy="276425"/>
            </a:xfrm>
            <a:prstGeom prst="rect">
              <a:avLst/>
            </a:prstGeom>
            <a:noFill/>
            <a:ln w="19050">
              <a:solidFill>
                <a:schemeClr val="tx1">
                  <a:lumMod val="95000"/>
                  <a:lumOff val="5000"/>
                </a:schemeClr>
              </a:solidFill>
            </a:ln>
          </p:spPr>
          <p:txBody>
            <a:bodyPr wrap="none">
              <a:spAutoFit/>
            </a:bodyPr>
            <a:lstStyle/>
            <a:p>
              <a:pPr>
                <a:defRPr/>
              </a:pPr>
              <a:r>
                <a:rPr lang="en-US" sz="1100" b="1" dirty="0"/>
                <a:t>Ignorance</a:t>
              </a:r>
            </a:p>
          </p:txBody>
        </p:sp>
        <p:sp>
          <p:nvSpPr>
            <p:cNvPr id="41" name="TextBox 40">
              <a:extLst>
                <a:ext uri="{FF2B5EF4-FFF2-40B4-BE49-F238E27FC236}">
                  <a16:creationId xmlns:a16="http://schemas.microsoft.com/office/drawing/2014/main" id="{EB0F381B-E399-C5C3-A5B6-C30341A5BA5A}"/>
                </a:ext>
              </a:extLst>
            </p:cNvPr>
            <p:cNvSpPr txBox="1"/>
            <p:nvPr/>
          </p:nvSpPr>
          <p:spPr bwMode="auto">
            <a:xfrm>
              <a:off x="2816620" y="4536502"/>
              <a:ext cx="822661" cy="276425"/>
            </a:xfrm>
            <a:prstGeom prst="rect">
              <a:avLst/>
            </a:prstGeom>
            <a:noFill/>
            <a:ln w="19050">
              <a:solidFill>
                <a:schemeClr val="tx1">
                  <a:lumMod val="95000"/>
                  <a:lumOff val="5000"/>
                </a:schemeClr>
              </a:solidFill>
            </a:ln>
          </p:spPr>
          <p:txBody>
            <a:bodyPr wrap="none">
              <a:spAutoFit/>
            </a:bodyPr>
            <a:lstStyle/>
            <a:p>
              <a:pPr>
                <a:defRPr/>
              </a:pPr>
              <a:r>
                <a:rPr lang="en-US" sz="1100" b="1" dirty="0"/>
                <a:t>Tranquility</a:t>
              </a:r>
            </a:p>
          </p:txBody>
        </p:sp>
        <p:sp>
          <p:nvSpPr>
            <p:cNvPr id="42" name="TextBox 41">
              <a:extLst>
                <a:ext uri="{FF2B5EF4-FFF2-40B4-BE49-F238E27FC236}">
                  <a16:creationId xmlns:a16="http://schemas.microsoft.com/office/drawing/2014/main" id="{588BBB0B-74F6-EE77-BDC5-B634903BF2BC}"/>
                </a:ext>
              </a:extLst>
            </p:cNvPr>
            <p:cNvSpPr txBox="1"/>
            <p:nvPr/>
          </p:nvSpPr>
          <p:spPr bwMode="auto">
            <a:xfrm>
              <a:off x="3893092" y="4528379"/>
              <a:ext cx="841897" cy="276425"/>
            </a:xfrm>
            <a:prstGeom prst="rect">
              <a:avLst/>
            </a:prstGeom>
            <a:noFill/>
            <a:ln w="19050">
              <a:solidFill>
                <a:schemeClr val="tx1">
                  <a:lumMod val="95000"/>
                  <a:lumOff val="5000"/>
                </a:schemeClr>
              </a:solidFill>
            </a:ln>
          </p:spPr>
          <p:txBody>
            <a:bodyPr wrap="none">
              <a:spAutoFit/>
            </a:bodyPr>
            <a:lstStyle/>
            <a:p>
              <a:pPr>
                <a:defRPr/>
              </a:pPr>
              <a:r>
                <a:rPr lang="en-US" sz="1100" b="1" dirty="0"/>
                <a:t>Turbulence</a:t>
              </a:r>
            </a:p>
          </p:txBody>
        </p:sp>
        <p:sp>
          <p:nvSpPr>
            <p:cNvPr id="43" name="TextBox 42">
              <a:extLst>
                <a:ext uri="{FF2B5EF4-FFF2-40B4-BE49-F238E27FC236}">
                  <a16:creationId xmlns:a16="http://schemas.microsoft.com/office/drawing/2014/main" id="{B367A60A-CA48-0ADA-0D7F-D553919CCB91}"/>
                </a:ext>
              </a:extLst>
            </p:cNvPr>
            <p:cNvSpPr txBox="1"/>
            <p:nvPr/>
          </p:nvSpPr>
          <p:spPr bwMode="auto">
            <a:xfrm>
              <a:off x="5049051" y="4535486"/>
              <a:ext cx="606256" cy="276425"/>
            </a:xfrm>
            <a:prstGeom prst="rect">
              <a:avLst/>
            </a:prstGeom>
            <a:noFill/>
            <a:ln w="19050">
              <a:solidFill>
                <a:schemeClr val="tx1">
                  <a:lumMod val="95000"/>
                  <a:lumOff val="5000"/>
                </a:schemeClr>
              </a:solidFill>
            </a:ln>
          </p:spPr>
          <p:txBody>
            <a:bodyPr wrap="none">
              <a:spAutoFit/>
            </a:bodyPr>
            <a:lstStyle/>
            <a:p>
              <a:pPr>
                <a:defRPr/>
              </a:pPr>
              <a:r>
                <a:rPr lang="en-US" sz="1100" b="1" dirty="0"/>
                <a:t>Inertial</a:t>
              </a:r>
            </a:p>
          </p:txBody>
        </p:sp>
        <p:sp>
          <p:nvSpPr>
            <p:cNvPr id="44" name="TextBox 43">
              <a:extLst>
                <a:ext uri="{FF2B5EF4-FFF2-40B4-BE49-F238E27FC236}">
                  <a16:creationId xmlns:a16="http://schemas.microsoft.com/office/drawing/2014/main" id="{7EE39D05-91BD-F5C3-95B3-01FAF6A76F56}"/>
                </a:ext>
              </a:extLst>
            </p:cNvPr>
            <p:cNvSpPr txBox="1"/>
            <p:nvPr/>
          </p:nvSpPr>
          <p:spPr bwMode="auto">
            <a:xfrm>
              <a:off x="2864311" y="5987952"/>
              <a:ext cx="729687" cy="276425"/>
            </a:xfrm>
            <a:prstGeom prst="rect">
              <a:avLst/>
            </a:prstGeom>
            <a:noFill/>
            <a:ln w="19050">
              <a:solidFill>
                <a:schemeClr val="tx1">
                  <a:lumMod val="95000"/>
                  <a:lumOff val="5000"/>
                </a:schemeClr>
              </a:solidFill>
            </a:ln>
          </p:spPr>
          <p:txBody>
            <a:bodyPr wrap="none">
              <a:spAutoFit/>
            </a:bodyPr>
            <a:lstStyle/>
            <a:p>
              <a:pPr>
                <a:defRPr/>
              </a:pPr>
              <a:r>
                <a:rPr lang="en-US" sz="1100" b="1" dirty="0"/>
                <a:t>Thoughts</a:t>
              </a:r>
            </a:p>
          </p:txBody>
        </p:sp>
        <p:sp>
          <p:nvSpPr>
            <p:cNvPr id="45" name="TextBox 44">
              <a:extLst>
                <a:ext uri="{FF2B5EF4-FFF2-40B4-BE49-F238E27FC236}">
                  <a16:creationId xmlns:a16="http://schemas.microsoft.com/office/drawing/2014/main" id="{2B99AF13-1C4E-ED98-5B3C-C7B79255A018}"/>
                </a:ext>
              </a:extLst>
            </p:cNvPr>
            <p:cNvSpPr txBox="1"/>
            <p:nvPr/>
          </p:nvSpPr>
          <p:spPr bwMode="auto">
            <a:xfrm>
              <a:off x="3953275" y="5988968"/>
              <a:ext cx="736099" cy="276425"/>
            </a:xfrm>
            <a:prstGeom prst="rect">
              <a:avLst/>
            </a:prstGeom>
            <a:noFill/>
            <a:ln w="19050">
              <a:solidFill>
                <a:schemeClr val="tx1">
                  <a:lumMod val="95000"/>
                  <a:lumOff val="5000"/>
                </a:schemeClr>
              </a:solidFill>
            </a:ln>
          </p:spPr>
          <p:txBody>
            <a:bodyPr wrap="none">
              <a:spAutoFit/>
            </a:bodyPr>
            <a:lstStyle/>
            <a:p>
              <a:pPr>
                <a:defRPr/>
              </a:pPr>
              <a:r>
                <a:rPr lang="en-US" sz="1100" b="1" dirty="0"/>
                <a:t>Emotions</a:t>
              </a:r>
            </a:p>
          </p:txBody>
        </p:sp>
        <p:sp>
          <p:nvSpPr>
            <p:cNvPr id="46" name="TextBox 45">
              <a:extLst>
                <a:ext uri="{FF2B5EF4-FFF2-40B4-BE49-F238E27FC236}">
                  <a16:creationId xmlns:a16="http://schemas.microsoft.com/office/drawing/2014/main" id="{7686C8C9-D11E-69CD-2103-67B78604FA51}"/>
                </a:ext>
              </a:extLst>
            </p:cNvPr>
            <p:cNvSpPr txBox="1"/>
            <p:nvPr/>
          </p:nvSpPr>
          <p:spPr bwMode="auto">
            <a:xfrm>
              <a:off x="5037697" y="5984906"/>
              <a:ext cx="627095" cy="276425"/>
            </a:xfrm>
            <a:prstGeom prst="rect">
              <a:avLst/>
            </a:prstGeom>
            <a:noFill/>
            <a:ln w="19050">
              <a:solidFill>
                <a:schemeClr val="tx1">
                  <a:lumMod val="95000"/>
                  <a:lumOff val="5000"/>
                </a:schemeClr>
              </a:solidFill>
            </a:ln>
          </p:spPr>
          <p:txBody>
            <a:bodyPr wrap="none">
              <a:spAutoFit/>
            </a:bodyPr>
            <a:lstStyle/>
            <a:p>
              <a:pPr>
                <a:defRPr/>
              </a:pPr>
              <a:r>
                <a:rPr lang="en-US" sz="1100" b="1" dirty="0"/>
                <a:t>Objects</a:t>
              </a:r>
            </a:p>
          </p:txBody>
        </p:sp>
        <p:grpSp>
          <p:nvGrpSpPr>
            <p:cNvPr id="47" name="Group 38">
              <a:extLst>
                <a:ext uri="{FF2B5EF4-FFF2-40B4-BE49-F238E27FC236}">
                  <a16:creationId xmlns:a16="http://schemas.microsoft.com/office/drawing/2014/main" id="{703689C3-9D56-773F-E092-BFD42AFA285D}"/>
                </a:ext>
              </a:extLst>
            </p:cNvPr>
            <p:cNvGrpSpPr>
              <a:grpSpLocks/>
            </p:cNvGrpSpPr>
            <p:nvPr/>
          </p:nvGrpSpPr>
          <p:grpSpPr bwMode="auto">
            <a:xfrm>
              <a:off x="3242092" y="6205193"/>
              <a:ext cx="2114414" cy="219932"/>
              <a:chOff x="5253035" y="5669763"/>
              <a:chExt cx="2956182" cy="429714"/>
            </a:xfrm>
          </p:grpSpPr>
          <p:cxnSp>
            <p:nvCxnSpPr>
              <p:cNvPr id="74" name="Straight Arrow Connector 73">
                <a:extLst>
                  <a:ext uri="{FF2B5EF4-FFF2-40B4-BE49-F238E27FC236}">
                    <a16:creationId xmlns:a16="http://schemas.microsoft.com/office/drawing/2014/main" id="{26E73E54-B845-DA3B-AAB1-08C2544AD1F5}"/>
                  </a:ext>
                </a:extLst>
              </p:cNvPr>
              <p:cNvCxnSpPr>
                <a:cxnSpLocks/>
              </p:cNvCxnSpPr>
              <p:nvPr/>
            </p:nvCxnSpPr>
            <p:spPr>
              <a:xfrm>
                <a:off x="5253522" y="5669862"/>
                <a:ext cx="0" cy="430506"/>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3D2B8BB-42A1-B3B5-D11C-CCDDC185AC58}"/>
                  </a:ext>
                </a:extLst>
              </p:cNvPr>
              <p:cNvCxnSpPr>
                <a:cxnSpLocks/>
              </p:cNvCxnSpPr>
              <p:nvPr/>
            </p:nvCxnSpPr>
            <p:spPr>
              <a:xfrm>
                <a:off x="6782362" y="5669862"/>
                <a:ext cx="0" cy="430506"/>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726207B1-1440-75D8-7BBD-39B7E8B874BD}"/>
                  </a:ext>
                </a:extLst>
              </p:cNvPr>
              <p:cNvCxnSpPr>
                <a:cxnSpLocks/>
              </p:cNvCxnSpPr>
              <p:nvPr/>
            </p:nvCxnSpPr>
            <p:spPr>
              <a:xfrm>
                <a:off x="8209597" y="5669862"/>
                <a:ext cx="0" cy="430506"/>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8" name="Group 39">
              <a:extLst>
                <a:ext uri="{FF2B5EF4-FFF2-40B4-BE49-F238E27FC236}">
                  <a16:creationId xmlns:a16="http://schemas.microsoft.com/office/drawing/2014/main" id="{AAFF13CE-C2D6-17A4-D925-22787F225CFC}"/>
                </a:ext>
              </a:extLst>
            </p:cNvPr>
            <p:cNvGrpSpPr>
              <a:grpSpLocks/>
            </p:cNvGrpSpPr>
            <p:nvPr/>
          </p:nvGrpSpPr>
          <p:grpSpPr bwMode="auto">
            <a:xfrm>
              <a:off x="3242092" y="5790626"/>
              <a:ext cx="2114414" cy="207681"/>
              <a:chOff x="5253035" y="4884374"/>
              <a:chExt cx="2956182" cy="429714"/>
            </a:xfrm>
          </p:grpSpPr>
          <p:cxnSp>
            <p:nvCxnSpPr>
              <p:cNvPr id="71" name="Straight Arrow Connector 70">
                <a:extLst>
                  <a:ext uri="{FF2B5EF4-FFF2-40B4-BE49-F238E27FC236}">
                    <a16:creationId xmlns:a16="http://schemas.microsoft.com/office/drawing/2014/main" id="{5E02CDA1-A0DF-257E-6F0A-F45B5EA36473}"/>
                  </a:ext>
                </a:extLst>
              </p:cNvPr>
              <p:cNvCxnSpPr>
                <a:cxnSpLocks/>
              </p:cNvCxnSpPr>
              <p:nvPr/>
            </p:nvCxnSpPr>
            <p:spPr>
              <a:xfrm>
                <a:off x="5253522" y="4885081"/>
                <a:ext cx="0" cy="428589"/>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C4C8C2E9-DF68-E759-1004-B0594540E906}"/>
                  </a:ext>
                </a:extLst>
              </p:cNvPr>
              <p:cNvCxnSpPr>
                <a:cxnSpLocks/>
              </p:cNvCxnSpPr>
              <p:nvPr/>
            </p:nvCxnSpPr>
            <p:spPr>
              <a:xfrm>
                <a:off x="6782362" y="4885081"/>
                <a:ext cx="0" cy="428589"/>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856FFB0-24B3-6063-1AFC-D6C2FE629447}"/>
                  </a:ext>
                </a:extLst>
              </p:cNvPr>
              <p:cNvCxnSpPr>
                <a:cxnSpLocks/>
              </p:cNvCxnSpPr>
              <p:nvPr/>
            </p:nvCxnSpPr>
            <p:spPr>
              <a:xfrm>
                <a:off x="8209597" y="4885081"/>
                <a:ext cx="0" cy="428589"/>
              </a:xfrm>
              <a:prstGeom prst="straightConnector1">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9" name="Group 19465">
              <a:extLst>
                <a:ext uri="{FF2B5EF4-FFF2-40B4-BE49-F238E27FC236}">
                  <a16:creationId xmlns:a16="http://schemas.microsoft.com/office/drawing/2014/main" id="{B834ED36-B21E-DA6D-B010-0044A556C0E0}"/>
                </a:ext>
              </a:extLst>
            </p:cNvPr>
            <p:cNvGrpSpPr>
              <a:grpSpLocks/>
            </p:cNvGrpSpPr>
            <p:nvPr/>
          </p:nvGrpSpPr>
          <p:grpSpPr bwMode="auto">
            <a:xfrm>
              <a:off x="3231361" y="5337190"/>
              <a:ext cx="2118603" cy="236495"/>
              <a:chOff x="5060264" y="4073387"/>
              <a:chExt cx="3283090" cy="483908"/>
            </a:xfrm>
          </p:grpSpPr>
          <p:cxnSp>
            <p:nvCxnSpPr>
              <p:cNvPr id="62" name="Straight Arrow Connector 61">
                <a:extLst>
                  <a:ext uri="{FF2B5EF4-FFF2-40B4-BE49-F238E27FC236}">
                    <a16:creationId xmlns:a16="http://schemas.microsoft.com/office/drawing/2014/main" id="{14367445-A24D-7539-A5CB-0755C212C400}"/>
                  </a:ext>
                </a:extLst>
              </p:cNvPr>
              <p:cNvCxnSpPr>
                <a:cxnSpLocks/>
              </p:cNvCxnSpPr>
              <p:nvPr/>
            </p:nvCxnSpPr>
            <p:spPr>
              <a:xfrm>
                <a:off x="5112625" y="4088163"/>
                <a:ext cx="0" cy="469132"/>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C4783C5-6321-3355-5CD0-02409B42D44C}"/>
                  </a:ext>
                </a:extLst>
              </p:cNvPr>
              <p:cNvCxnSpPr>
                <a:cxnSpLocks/>
                <a:stCxn id="39" idx="2"/>
                <a:endCxn id="35" idx="0"/>
              </p:cNvCxnSpPr>
              <p:nvPr/>
            </p:nvCxnSpPr>
            <p:spPr>
              <a:xfrm flipH="1">
                <a:off x="5060264" y="4106487"/>
                <a:ext cx="1728407" cy="445249"/>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AD0551F-5787-33E1-B09D-EF7044D99419}"/>
                  </a:ext>
                </a:extLst>
              </p:cNvPr>
              <p:cNvCxnSpPr>
                <a:cxnSpLocks/>
                <a:endCxn id="35" idx="0"/>
              </p:cNvCxnSpPr>
              <p:nvPr/>
            </p:nvCxnSpPr>
            <p:spPr>
              <a:xfrm flipH="1">
                <a:off x="5060264" y="4090008"/>
                <a:ext cx="3274291" cy="461728"/>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7F7DE784-6682-0A9C-9747-ADA1356CAC84}"/>
                  </a:ext>
                </a:extLst>
              </p:cNvPr>
              <p:cNvCxnSpPr>
                <a:cxnSpLocks/>
                <a:endCxn id="36" idx="0"/>
              </p:cNvCxnSpPr>
              <p:nvPr/>
            </p:nvCxnSpPr>
            <p:spPr>
              <a:xfrm>
                <a:off x="5087990" y="4095551"/>
                <a:ext cx="1679661" cy="458034"/>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AB5CB43-C319-5629-DDBE-BC5CB95E0C0F}"/>
                  </a:ext>
                </a:extLst>
              </p:cNvPr>
              <p:cNvCxnSpPr>
                <a:cxnSpLocks/>
                <a:stCxn id="39" idx="2"/>
                <a:endCxn id="36" idx="0"/>
              </p:cNvCxnSpPr>
              <p:nvPr/>
            </p:nvCxnSpPr>
            <p:spPr>
              <a:xfrm flipH="1">
                <a:off x="6767651" y="4106487"/>
                <a:ext cx="21019" cy="447099"/>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03361522-6D61-73DF-EF03-D763C46048CE}"/>
                  </a:ext>
                </a:extLst>
              </p:cNvPr>
              <p:cNvCxnSpPr>
                <a:cxnSpLocks/>
                <a:stCxn id="40" idx="2"/>
                <a:endCxn id="36" idx="0"/>
              </p:cNvCxnSpPr>
              <p:nvPr/>
            </p:nvCxnSpPr>
            <p:spPr>
              <a:xfrm flipH="1">
                <a:off x="6767651" y="4108335"/>
                <a:ext cx="1558328" cy="445251"/>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400D0D39-A97B-890B-8278-483DC0FB0E75}"/>
                  </a:ext>
                </a:extLst>
              </p:cNvPr>
              <p:cNvCxnSpPr>
                <a:cxnSpLocks/>
                <a:endCxn id="37" idx="0"/>
              </p:cNvCxnSpPr>
              <p:nvPr/>
            </p:nvCxnSpPr>
            <p:spPr>
              <a:xfrm>
                <a:off x="5235802" y="4110328"/>
                <a:ext cx="3087378" cy="443258"/>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8E7A21B7-D960-6182-EA7E-1F3FE45487C0}"/>
                  </a:ext>
                </a:extLst>
              </p:cNvPr>
              <p:cNvCxnSpPr>
                <a:cxnSpLocks/>
                <a:stCxn id="39" idx="2"/>
                <a:endCxn id="37" idx="0"/>
              </p:cNvCxnSpPr>
              <p:nvPr/>
            </p:nvCxnSpPr>
            <p:spPr>
              <a:xfrm>
                <a:off x="6788671" y="4106487"/>
                <a:ext cx="1534510" cy="447099"/>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6DCDAFA2-3F6C-6137-49C2-75C7D462ACED}"/>
                  </a:ext>
                </a:extLst>
              </p:cNvPr>
              <p:cNvCxnSpPr>
                <a:cxnSpLocks/>
              </p:cNvCxnSpPr>
              <p:nvPr/>
            </p:nvCxnSpPr>
            <p:spPr>
              <a:xfrm>
                <a:off x="8343354" y="4073387"/>
                <a:ext cx="0" cy="482060"/>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50" name="Group 19466">
              <a:extLst>
                <a:ext uri="{FF2B5EF4-FFF2-40B4-BE49-F238E27FC236}">
                  <a16:creationId xmlns:a16="http://schemas.microsoft.com/office/drawing/2014/main" id="{1E57287E-3135-07D8-A031-3E6341563A1D}"/>
                </a:ext>
              </a:extLst>
            </p:cNvPr>
            <p:cNvGrpSpPr>
              <a:grpSpLocks/>
            </p:cNvGrpSpPr>
            <p:nvPr/>
          </p:nvGrpSpPr>
          <p:grpSpPr bwMode="auto">
            <a:xfrm>
              <a:off x="3240043" y="4806568"/>
              <a:ext cx="2119536" cy="259689"/>
              <a:chOff x="5093584" y="4395788"/>
              <a:chExt cx="3286035" cy="501144"/>
            </a:xfrm>
          </p:grpSpPr>
          <p:cxnSp>
            <p:nvCxnSpPr>
              <p:cNvPr id="53" name="Straight Arrow Connector 52">
                <a:extLst>
                  <a:ext uri="{FF2B5EF4-FFF2-40B4-BE49-F238E27FC236}">
                    <a16:creationId xmlns:a16="http://schemas.microsoft.com/office/drawing/2014/main" id="{5655AEFD-9A55-B548-B068-FDB4726E5D15}"/>
                  </a:ext>
                </a:extLst>
              </p:cNvPr>
              <p:cNvCxnSpPr>
                <a:cxnSpLocks/>
              </p:cNvCxnSpPr>
              <p:nvPr/>
            </p:nvCxnSpPr>
            <p:spPr>
              <a:xfrm>
                <a:off x="5146593" y="4410102"/>
                <a:ext cx="0" cy="470498"/>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5700646-C810-017C-CF22-8C7ECDD70EF6}"/>
                  </a:ext>
                </a:extLst>
              </p:cNvPr>
              <p:cNvCxnSpPr>
                <a:cxnSpLocks/>
              </p:cNvCxnSpPr>
              <p:nvPr/>
            </p:nvCxnSpPr>
            <p:spPr>
              <a:xfrm flipH="1">
                <a:off x="5118426" y="4397187"/>
                <a:ext cx="1677718" cy="500018"/>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6226504-659A-33ED-DF4C-5DE693A02B65}"/>
                  </a:ext>
                </a:extLst>
              </p:cNvPr>
              <p:cNvCxnSpPr>
                <a:cxnSpLocks/>
              </p:cNvCxnSpPr>
              <p:nvPr/>
            </p:nvCxnSpPr>
            <p:spPr>
              <a:xfrm flipH="1">
                <a:off x="5093779" y="4400878"/>
                <a:ext cx="3241006" cy="479722"/>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B4BC632-CC65-294B-D546-6E396A5BAE4C}"/>
                  </a:ext>
                </a:extLst>
              </p:cNvPr>
              <p:cNvCxnSpPr>
                <a:cxnSpLocks/>
              </p:cNvCxnSpPr>
              <p:nvPr/>
            </p:nvCxnSpPr>
            <p:spPr>
              <a:xfrm>
                <a:off x="5114905" y="4423019"/>
                <a:ext cx="1681239" cy="457581"/>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65A1DE72-EF67-ACBA-826E-2A2B4BBE5595}"/>
                  </a:ext>
                </a:extLst>
              </p:cNvPr>
              <p:cNvCxnSpPr>
                <a:cxnSpLocks/>
              </p:cNvCxnSpPr>
              <p:nvPr/>
            </p:nvCxnSpPr>
            <p:spPr>
              <a:xfrm>
                <a:off x="6796143" y="4395342"/>
                <a:ext cx="0" cy="485258"/>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6EB1D79-BB2F-1170-A734-A62860BFB46D}"/>
                  </a:ext>
                </a:extLst>
              </p:cNvPr>
              <p:cNvCxnSpPr>
                <a:cxnSpLocks/>
              </p:cNvCxnSpPr>
              <p:nvPr/>
            </p:nvCxnSpPr>
            <p:spPr>
              <a:xfrm flipH="1">
                <a:off x="6796143" y="4397187"/>
                <a:ext cx="1582654" cy="483413"/>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19474">
                <a:extLst>
                  <a:ext uri="{FF2B5EF4-FFF2-40B4-BE49-F238E27FC236}">
                    <a16:creationId xmlns:a16="http://schemas.microsoft.com/office/drawing/2014/main" id="{E232E309-379E-B1E6-5278-F26763A40894}"/>
                  </a:ext>
                </a:extLst>
              </p:cNvPr>
              <p:cNvCxnSpPr>
                <a:cxnSpLocks/>
              </p:cNvCxnSpPr>
              <p:nvPr/>
            </p:nvCxnSpPr>
            <p:spPr>
              <a:xfrm>
                <a:off x="6796143" y="4395342"/>
                <a:ext cx="1582654" cy="485258"/>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1D8302E1-5389-4EAE-D0ED-84C668ABDB0E}"/>
                  </a:ext>
                </a:extLst>
              </p:cNvPr>
              <p:cNvCxnSpPr>
                <a:cxnSpLocks/>
              </p:cNvCxnSpPr>
              <p:nvPr/>
            </p:nvCxnSpPr>
            <p:spPr>
              <a:xfrm>
                <a:off x="8359432" y="4400878"/>
                <a:ext cx="0" cy="487103"/>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2E28358-AC35-E6A2-F2EE-B485DE3EA824}"/>
                  </a:ext>
                </a:extLst>
              </p:cNvPr>
              <p:cNvCxnSpPr>
                <a:cxnSpLocks/>
              </p:cNvCxnSpPr>
              <p:nvPr/>
            </p:nvCxnSpPr>
            <p:spPr>
              <a:xfrm>
                <a:off x="5218771" y="4421173"/>
                <a:ext cx="3117775" cy="442821"/>
              </a:xfrm>
              <a:prstGeom prst="straightConnector1">
                <a:avLst/>
              </a:prstGeom>
              <a:ln w="28575">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677908CC-7714-E273-738F-D71757B83CD8}"/>
                </a:ext>
              </a:extLst>
            </p:cNvPr>
            <p:cNvSpPr txBox="1"/>
            <p:nvPr/>
          </p:nvSpPr>
          <p:spPr bwMode="auto">
            <a:xfrm>
              <a:off x="2963102" y="6418474"/>
              <a:ext cx="2667337" cy="325206"/>
            </a:xfrm>
            <a:prstGeom prst="rect">
              <a:avLst/>
            </a:prstGeom>
            <a:noFill/>
            <a:ln w="19050">
              <a:solidFill>
                <a:schemeClr val="tx1">
                  <a:lumMod val="95000"/>
                  <a:lumOff val="5000"/>
                </a:schemeClr>
              </a:solidFill>
            </a:ln>
          </p:spPr>
          <p:txBody>
            <a:bodyPr>
              <a:spAutoFit/>
            </a:bodyPr>
            <a:lstStyle/>
            <a:p>
              <a:pPr algn="ctr">
                <a:defRPr/>
              </a:pPr>
              <a:r>
                <a:rPr lang="en-US" sz="1400" b="1" dirty="0"/>
                <a:t>World of Activities</a:t>
              </a:r>
            </a:p>
          </p:txBody>
        </p:sp>
        <p:sp>
          <p:nvSpPr>
            <p:cNvPr id="52" name="Rectangle 51">
              <a:extLst>
                <a:ext uri="{FF2B5EF4-FFF2-40B4-BE49-F238E27FC236}">
                  <a16:creationId xmlns:a16="http://schemas.microsoft.com/office/drawing/2014/main" id="{0D67DAB1-BE60-3268-4141-FAF0D40667A6}"/>
                </a:ext>
              </a:extLst>
            </p:cNvPr>
            <p:cNvSpPr/>
            <p:nvPr/>
          </p:nvSpPr>
          <p:spPr bwMode="auto">
            <a:xfrm>
              <a:off x="2681493" y="4495341"/>
              <a:ext cx="3207843" cy="913843"/>
            </a:xfrm>
            <a:prstGeom prst="rect">
              <a:avLst/>
            </a:pr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100"/>
            </a:p>
          </p:txBody>
        </p:sp>
        <p:sp>
          <p:nvSpPr>
            <p:cNvPr id="28" name="Rectangle 27">
              <a:extLst>
                <a:ext uri="{FF2B5EF4-FFF2-40B4-BE49-F238E27FC236}">
                  <a16:creationId xmlns:a16="http://schemas.microsoft.com/office/drawing/2014/main" id="{DD4F9AAF-184C-5CC6-F6B1-9F420EF857ED}"/>
                </a:ext>
              </a:extLst>
            </p:cNvPr>
            <p:cNvSpPr/>
            <p:nvPr/>
          </p:nvSpPr>
          <p:spPr bwMode="auto">
            <a:xfrm>
              <a:off x="1769586" y="2343616"/>
              <a:ext cx="4309297" cy="4431310"/>
            </a:xfrm>
            <a:prstGeom prst="rect">
              <a:avLst/>
            </a:prstGeom>
            <a:noFill/>
            <a:ln w="190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29" name="TextBox 28">
              <a:extLst>
                <a:ext uri="{FF2B5EF4-FFF2-40B4-BE49-F238E27FC236}">
                  <a16:creationId xmlns:a16="http://schemas.microsoft.com/office/drawing/2014/main" id="{734E473D-83AF-BAA7-1042-FB6A5D69E56D}"/>
                </a:ext>
              </a:extLst>
            </p:cNvPr>
            <p:cNvSpPr txBox="1"/>
            <p:nvPr/>
          </p:nvSpPr>
          <p:spPr bwMode="auto">
            <a:xfrm>
              <a:off x="1434692" y="5260940"/>
              <a:ext cx="933654" cy="357726"/>
            </a:xfrm>
            <a:prstGeom prst="rect">
              <a:avLst/>
            </a:prstGeom>
            <a:solidFill>
              <a:schemeClr val="bg1"/>
            </a:solidFill>
            <a:ln w="19050">
              <a:solidFill>
                <a:schemeClr val="tx1">
                  <a:lumMod val="95000"/>
                  <a:lumOff val="5000"/>
                </a:schemeClr>
              </a:solidFill>
            </a:ln>
          </p:spPr>
          <p:txBody>
            <a:bodyPr wrap="none">
              <a:spAutoFit/>
            </a:bodyPr>
            <a:lstStyle/>
            <a:p>
              <a:pPr>
                <a:defRPr/>
              </a:pPr>
              <a:r>
                <a:rPr lang="en-US" sz="1600" b="1" dirty="0"/>
                <a:t>Universe</a:t>
              </a:r>
            </a:p>
          </p:txBody>
        </p:sp>
        <p:sp>
          <p:nvSpPr>
            <p:cNvPr id="30" name="Oval 29">
              <a:extLst>
                <a:ext uri="{FF2B5EF4-FFF2-40B4-BE49-F238E27FC236}">
                  <a16:creationId xmlns:a16="http://schemas.microsoft.com/office/drawing/2014/main" id="{2438C3F9-8AF1-126E-83DC-BC409132EF6F}"/>
                </a:ext>
              </a:extLst>
            </p:cNvPr>
            <p:cNvSpPr/>
            <p:nvPr/>
          </p:nvSpPr>
          <p:spPr bwMode="auto">
            <a:xfrm>
              <a:off x="2186406" y="5698568"/>
              <a:ext cx="404245" cy="339137"/>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dirty="0"/>
                <a:t>1</a:t>
              </a:r>
            </a:p>
          </p:txBody>
        </p:sp>
        <p:sp>
          <p:nvSpPr>
            <p:cNvPr id="31" name="Oval 30">
              <a:extLst>
                <a:ext uri="{FF2B5EF4-FFF2-40B4-BE49-F238E27FC236}">
                  <a16:creationId xmlns:a16="http://schemas.microsoft.com/office/drawing/2014/main" id="{C4D8970C-2C97-5F8B-3507-71AE4A1C8B63}"/>
                </a:ext>
              </a:extLst>
            </p:cNvPr>
            <p:cNvSpPr/>
            <p:nvPr/>
          </p:nvSpPr>
          <p:spPr bwMode="auto">
            <a:xfrm>
              <a:off x="2176186" y="4861894"/>
              <a:ext cx="403110" cy="3401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dirty="0"/>
                <a:t>2</a:t>
              </a:r>
            </a:p>
          </p:txBody>
        </p:sp>
        <p:sp>
          <p:nvSpPr>
            <p:cNvPr id="32" name="Oval 31">
              <a:extLst>
                <a:ext uri="{FF2B5EF4-FFF2-40B4-BE49-F238E27FC236}">
                  <a16:creationId xmlns:a16="http://schemas.microsoft.com/office/drawing/2014/main" id="{12E439EF-8ED9-BA55-B079-ADF189211A57}"/>
                </a:ext>
              </a:extLst>
            </p:cNvPr>
            <p:cNvSpPr/>
            <p:nvPr/>
          </p:nvSpPr>
          <p:spPr bwMode="auto">
            <a:xfrm>
              <a:off x="5361319" y="3620082"/>
              <a:ext cx="404245" cy="339137"/>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dirty="0"/>
                <a:t>3</a:t>
              </a:r>
            </a:p>
          </p:txBody>
        </p:sp>
        <p:sp>
          <p:nvSpPr>
            <p:cNvPr id="33" name="Oval 32">
              <a:extLst>
                <a:ext uri="{FF2B5EF4-FFF2-40B4-BE49-F238E27FC236}">
                  <a16:creationId xmlns:a16="http://schemas.microsoft.com/office/drawing/2014/main" id="{091085B6-1C4C-0B21-6562-F54B85F79989}"/>
                </a:ext>
              </a:extLst>
            </p:cNvPr>
            <p:cNvSpPr/>
            <p:nvPr/>
          </p:nvSpPr>
          <p:spPr bwMode="auto">
            <a:xfrm>
              <a:off x="2809806" y="3586574"/>
              <a:ext cx="403110" cy="339137"/>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dirty="0"/>
                <a:t>4</a:t>
              </a:r>
            </a:p>
          </p:txBody>
        </p:sp>
        <p:sp>
          <p:nvSpPr>
            <p:cNvPr id="34" name="Oval 33">
              <a:extLst>
                <a:ext uri="{FF2B5EF4-FFF2-40B4-BE49-F238E27FC236}">
                  <a16:creationId xmlns:a16="http://schemas.microsoft.com/office/drawing/2014/main" id="{09AF1384-BE3A-CE96-14F6-25F64389D2D2}"/>
                </a:ext>
              </a:extLst>
            </p:cNvPr>
            <p:cNvSpPr/>
            <p:nvPr/>
          </p:nvSpPr>
          <p:spPr bwMode="auto">
            <a:xfrm>
              <a:off x="5369267" y="2560686"/>
              <a:ext cx="404245" cy="339137"/>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dirty="0"/>
                <a:t>5</a:t>
              </a:r>
            </a:p>
          </p:txBody>
        </p:sp>
        <p:sp>
          <p:nvSpPr>
            <p:cNvPr id="96" name="Isosceles Triangle 95">
              <a:extLst>
                <a:ext uri="{FF2B5EF4-FFF2-40B4-BE49-F238E27FC236}">
                  <a16:creationId xmlns:a16="http://schemas.microsoft.com/office/drawing/2014/main" id="{D58BB7F6-68A2-008C-6941-9352D0F67FC1}"/>
                </a:ext>
              </a:extLst>
            </p:cNvPr>
            <p:cNvSpPr/>
            <p:nvPr/>
          </p:nvSpPr>
          <p:spPr bwMode="auto">
            <a:xfrm rot="1844340">
              <a:off x="4732266" y="3529489"/>
              <a:ext cx="584953" cy="433105"/>
            </a:xfrm>
            <a:prstGeom prst="triangle">
              <a:avLst>
                <a:gd name="adj" fmla="val 55623"/>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100"/>
            </a:p>
          </p:txBody>
        </p:sp>
      </p:grpSp>
      <p:grpSp>
        <p:nvGrpSpPr>
          <p:cNvPr id="3" name="Group 2">
            <a:extLst>
              <a:ext uri="{FF2B5EF4-FFF2-40B4-BE49-F238E27FC236}">
                <a16:creationId xmlns:a16="http://schemas.microsoft.com/office/drawing/2014/main" id="{5B437437-BCB1-EA69-7FBB-0D3AA11B760E}"/>
              </a:ext>
            </a:extLst>
          </p:cNvPr>
          <p:cNvGrpSpPr/>
          <p:nvPr/>
        </p:nvGrpSpPr>
        <p:grpSpPr>
          <a:xfrm>
            <a:off x="252442" y="47870"/>
            <a:ext cx="11954759" cy="5430523"/>
            <a:chOff x="237241" y="20932"/>
            <a:chExt cx="11954759" cy="5430523"/>
          </a:xfrm>
        </p:grpSpPr>
        <p:sp>
          <p:nvSpPr>
            <p:cNvPr id="7" name="TextBox 6">
              <a:extLst>
                <a:ext uri="{FF2B5EF4-FFF2-40B4-BE49-F238E27FC236}">
                  <a16:creationId xmlns:a16="http://schemas.microsoft.com/office/drawing/2014/main" id="{D8D5A5CB-ABAD-2112-9B25-8A335B0C2CF1}"/>
                </a:ext>
              </a:extLst>
            </p:cNvPr>
            <p:cNvSpPr txBox="1"/>
            <p:nvPr/>
          </p:nvSpPr>
          <p:spPr>
            <a:xfrm>
              <a:off x="8394822" y="37810"/>
              <a:ext cx="3797178" cy="2616101"/>
            </a:xfrm>
            <a:prstGeom prst="rect">
              <a:avLst/>
            </a:prstGeom>
            <a:noFill/>
          </p:spPr>
          <p:txBody>
            <a:bodyPr wrap="square" rtlCol="0">
              <a:spAutoFit/>
            </a:bodyPr>
            <a:lstStyle/>
            <a:p>
              <a:r>
                <a:rPr lang="en-US" sz="1600" dirty="0"/>
                <a:t>The great silence in heart </a:t>
              </a:r>
              <a:r>
                <a:rPr lang="en-US" sz="1600" b="1" dirty="0"/>
                <a:t>(Universal Consciousness – </a:t>
              </a:r>
              <a:r>
                <a:rPr lang="en-US" sz="1600" i="1" dirty="0">
                  <a:solidFill>
                    <a:srgbClr val="3333FF"/>
                  </a:solidFill>
                </a:rPr>
                <a:t>Brahman </a:t>
              </a:r>
              <a:r>
                <a:rPr lang="en-US" sz="1600" b="1" i="1" dirty="0"/>
                <a:t>- </a:t>
              </a:r>
              <a:r>
                <a:rPr lang="en-US" sz="1600" b="1" dirty="0"/>
                <a:t>) </a:t>
              </a:r>
              <a:r>
                <a:rPr lang="en-US" sz="1600" dirty="0"/>
                <a:t>is the cause of the throbbing source of the world. </a:t>
              </a:r>
            </a:p>
            <a:p>
              <a:r>
                <a:rPr lang="en-US" sz="1600" dirty="0"/>
                <a:t>It is seen mistakenly as an unreal existence. </a:t>
              </a:r>
            </a:p>
            <a:p>
              <a:r>
                <a:rPr lang="en-US" sz="1600" dirty="0"/>
                <a:t>In reality, </a:t>
              </a:r>
              <a:r>
                <a:rPr lang="en-US" sz="1600" b="1" dirty="0"/>
                <a:t>“</a:t>
              </a:r>
              <a:r>
                <a:rPr lang="en-US" sz="1600" b="1" u="sng" dirty="0">
                  <a:solidFill>
                    <a:srgbClr val="3333FF"/>
                  </a:solidFill>
                </a:rPr>
                <a:t>Tat Thwam Asi” – Thou art that </a:t>
              </a:r>
              <a:r>
                <a:rPr lang="en-US" sz="1600" b="1" dirty="0"/>
                <a:t>–</a:t>
              </a:r>
              <a:r>
                <a:rPr lang="en-US" sz="1600" dirty="0"/>
                <a:t> the veda </a:t>
              </a:r>
              <a:r>
                <a:rPr lang="en-US" sz="1600" i="1" dirty="0"/>
                <a:t>Maha Vakya, </a:t>
              </a:r>
              <a:r>
                <a:rPr lang="en-US" sz="1600" dirty="0"/>
                <a:t>enlightens those who realize it. </a:t>
              </a:r>
              <a:r>
                <a:rPr lang="en-US" sz="1600" b="1" u="sng" dirty="0">
                  <a:solidFill>
                    <a:srgbClr val="3333FF"/>
                  </a:solidFill>
                </a:rPr>
                <a:t>That direct vision breaks the cycle of birth and death</a:t>
              </a:r>
              <a:r>
                <a:rPr lang="en-US" sz="1600" dirty="0"/>
                <a:t>. </a:t>
              </a:r>
            </a:p>
            <a:p>
              <a:r>
                <a:rPr lang="en-US" sz="1600" dirty="0"/>
                <a:t>I bow down to that image of Sri Guru within, Sri Dakshinamurthi 	     3</a:t>
              </a:r>
            </a:p>
          </p:txBody>
        </p:sp>
        <p:sp>
          <p:nvSpPr>
            <p:cNvPr id="8" name="TextBox 7">
              <a:extLst>
                <a:ext uri="{FF2B5EF4-FFF2-40B4-BE49-F238E27FC236}">
                  <a16:creationId xmlns:a16="http://schemas.microsoft.com/office/drawing/2014/main" id="{A0712E86-4DB1-703B-0E4E-390B2685D62A}"/>
                </a:ext>
              </a:extLst>
            </p:cNvPr>
            <p:cNvSpPr txBox="1"/>
            <p:nvPr/>
          </p:nvSpPr>
          <p:spPr>
            <a:xfrm>
              <a:off x="237241" y="219989"/>
              <a:ext cx="3946841" cy="1754326"/>
            </a:xfrm>
            <a:prstGeom prst="rect">
              <a:avLst/>
            </a:prstGeom>
            <a:noFill/>
          </p:spPr>
          <p:txBody>
            <a:bodyPr wrap="square">
              <a:spAutoFit/>
            </a:bodyPr>
            <a:lstStyle/>
            <a:p>
              <a:r>
                <a:rPr lang="hi-IN" b="1" i="0" dirty="0">
                  <a:solidFill>
                    <a:srgbClr val="000000"/>
                  </a:solidFill>
                  <a:effectLst/>
                  <a:latin typeface="Mangal" panose="02040503050203030202" pitchFamily="18" charset="0"/>
                </a:rPr>
                <a:t>यस्यैव स्फुरणं सदात्मकम</a:t>
              </a:r>
              <a:r>
                <a:rPr lang="en-US" b="1" dirty="0">
                  <a:solidFill>
                    <a:srgbClr val="000000"/>
                  </a:solidFill>
                  <a:latin typeface="Mangal" panose="02040503050203030202" pitchFamily="18" charset="0"/>
                </a:rPr>
                <a:t> </a:t>
              </a:r>
              <a:r>
                <a:rPr lang="hi-IN" b="1" i="0" dirty="0">
                  <a:solidFill>
                    <a:srgbClr val="000000"/>
                  </a:solidFill>
                  <a:effectLst/>
                  <a:latin typeface="Mangal" panose="02040503050203030202" pitchFamily="18" charset="0"/>
                </a:rPr>
                <a:t>सत्कल्पार्थकं भासते</a:t>
              </a:r>
              <a:r>
                <a:rPr lang="en-US" b="1" i="0" dirty="0">
                  <a:solidFill>
                    <a:srgbClr val="000000"/>
                  </a:solidFill>
                  <a:effectLst/>
                  <a:latin typeface="Mangal" panose="02040503050203030202" pitchFamily="18" charset="0"/>
                </a:rPr>
                <a:t> </a:t>
              </a:r>
              <a:r>
                <a:rPr lang="hi-IN" b="1" i="0" dirty="0">
                  <a:solidFill>
                    <a:srgbClr val="000000"/>
                  </a:solidFill>
                  <a:effectLst/>
                  <a:latin typeface="Mangal" panose="02040503050203030202" pitchFamily="18" charset="0"/>
                </a:rPr>
                <a:t>साक्षात्तत्त्वमसीति</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वेदवचसा यो बोधयत्याश्रितान् ।</a:t>
              </a:r>
              <a:br>
                <a:rPr lang="hi-IN" dirty="0"/>
              </a:br>
              <a:r>
                <a:rPr lang="hi-IN" b="1" i="0" dirty="0">
                  <a:solidFill>
                    <a:srgbClr val="000000"/>
                  </a:solidFill>
                  <a:effectLst/>
                  <a:latin typeface="Mangal" panose="02040503050203030202" pitchFamily="18" charset="0"/>
                </a:rPr>
                <a:t>यत्साक्षात्करणाद्भवेन्न पुनरावृत्तिर्भवाम्भोनिधौ</a:t>
              </a:r>
              <a:r>
                <a:rPr lang="en-US" b="1" i="0" dirty="0">
                  <a:solidFill>
                    <a:srgbClr val="000000"/>
                  </a:solidFill>
                  <a:effectLst/>
                  <a:latin typeface="Mangal" panose="02040503050203030202" pitchFamily="18" charset="0"/>
                </a:rPr>
                <a:t> </a:t>
              </a:r>
              <a:r>
                <a:rPr lang="hi-IN" b="1" i="0" dirty="0">
                  <a:solidFill>
                    <a:srgbClr val="000000"/>
                  </a:solidFill>
                  <a:effectLst/>
                  <a:latin typeface="Mangal" panose="02040503050203030202" pitchFamily="18" charset="0"/>
                </a:rPr>
                <a:t>तस्मै श्रीगुरुमूर्तये नम इदं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श्रीदक्षिणामूर्तये ॥३॥</a:t>
              </a:r>
              <a:endParaRPr lang="en-US" dirty="0"/>
            </a:p>
          </p:txBody>
        </p:sp>
        <p:sp>
          <p:nvSpPr>
            <p:cNvPr id="98" name="TextBox 97">
              <a:extLst>
                <a:ext uri="{FF2B5EF4-FFF2-40B4-BE49-F238E27FC236}">
                  <a16:creationId xmlns:a16="http://schemas.microsoft.com/office/drawing/2014/main" id="{6694ACA9-7EA2-C571-B2CF-0DA397CF3961}"/>
                </a:ext>
              </a:extLst>
            </p:cNvPr>
            <p:cNvSpPr txBox="1"/>
            <p:nvPr/>
          </p:nvSpPr>
          <p:spPr>
            <a:xfrm>
              <a:off x="4105661" y="20932"/>
              <a:ext cx="4263541" cy="2123658"/>
            </a:xfrm>
            <a:prstGeom prst="rect">
              <a:avLst/>
            </a:prstGeom>
            <a:noFill/>
          </p:spPr>
          <p:txBody>
            <a:bodyPr wrap="square">
              <a:spAutoFit/>
            </a:bodyPr>
            <a:lstStyle/>
            <a:p>
              <a:r>
                <a:rPr lang="en-US" sz="1600" i="1" dirty="0" err="1"/>
                <a:t>Yasya</a:t>
              </a:r>
              <a:r>
                <a:rPr lang="en-US" sz="1600" i="1" dirty="0"/>
                <a:t>-Eva </a:t>
              </a:r>
              <a:r>
                <a:rPr lang="en-US" sz="1600" i="1" dirty="0" err="1"/>
                <a:t>Sphurannam</a:t>
              </a:r>
              <a:r>
                <a:rPr lang="en-US" sz="1600" i="1" dirty="0"/>
                <a:t> Sada[a-A]</a:t>
              </a:r>
              <a:r>
                <a:rPr lang="en-US" sz="1600" i="1" dirty="0" err="1"/>
                <a:t>atmakam</a:t>
              </a:r>
              <a:r>
                <a:rPr lang="en-US" sz="1600" i="1" dirty="0"/>
                <a:t>-</a:t>
              </a:r>
              <a:r>
                <a:rPr lang="en-US" sz="1600" i="1" dirty="0" err="1"/>
                <a:t>Asat</a:t>
              </a:r>
              <a:r>
                <a:rPr lang="en-US" sz="1600" i="1" dirty="0"/>
                <a:t>-Kalpa-</a:t>
              </a:r>
              <a:r>
                <a:rPr lang="en-US" sz="1600" i="1" dirty="0" err="1"/>
                <a:t>Arthakam</a:t>
              </a:r>
              <a:r>
                <a:rPr lang="en-US" sz="1600" i="1" dirty="0"/>
                <a:t> </a:t>
              </a:r>
              <a:r>
                <a:rPr lang="en-US" sz="1600" i="1" dirty="0" err="1"/>
                <a:t>Bhaasate</a:t>
              </a:r>
              <a:r>
                <a:rPr lang="en-US" sz="1600" i="1" dirty="0"/>
                <a:t> </a:t>
              </a:r>
              <a:r>
                <a:rPr lang="en-US" sz="1600" i="1" dirty="0" err="1"/>
                <a:t>Saakssaat</a:t>
              </a:r>
              <a:r>
                <a:rPr lang="en-US" sz="1600" i="1" dirty="0"/>
                <a:t>-Tat-</a:t>
              </a:r>
              <a:r>
                <a:rPr lang="en-US" sz="1600" i="1" dirty="0" err="1"/>
                <a:t>Tvam</a:t>
              </a:r>
              <a:r>
                <a:rPr lang="en-US" sz="1600" i="1" dirty="0"/>
                <a:t>-Asi-Iti Veda-</a:t>
              </a:r>
              <a:r>
                <a:rPr lang="en-US" sz="1600" i="1" dirty="0" err="1"/>
                <a:t>Vacasaa</a:t>
              </a:r>
              <a:r>
                <a:rPr lang="en-US" sz="1600" i="1" dirty="0"/>
                <a:t> </a:t>
              </a:r>
            </a:p>
            <a:p>
              <a:r>
                <a:rPr lang="en-US" sz="1600" i="1" dirty="0" err="1"/>
                <a:t>Yo</a:t>
              </a:r>
              <a:r>
                <a:rPr lang="en-US" sz="1600" i="1" dirty="0"/>
                <a:t> </a:t>
              </a:r>
              <a:r>
                <a:rPr lang="en-US" sz="1600" i="1" dirty="0" err="1"/>
                <a:t>Bodhayaty-Aashritaan</a:t>
              </a:r>
              <a:r>
                <a:rPr lang="en-US" sz="1600" i="1" dirty="0"/>
                <a:t> |</a:t>
              </a:r>
            </a:p>
            <a:p>
              <a:r>
                <a:rPr lang="en-US" sz="1600" i="1" dirty="0"/>
                <a:t>Yat-</a:t>
              </a:r>
              <a:r>
                <a:rPr lang="en-US" sz="1600" i="1" dirty="0" err="1"/>
                <a:t>Saakssaat</a:t>
              </a:r>
              <a:r>
                <a:rPr lang="en-US" sz="1600" i="1" dirty="0"/>
                <a:t>-</a:t>
              </a:r>
              <a:r>
                <a:rPr lang="en-US" sz="1600" i="1" dirty="0" err="1"/>
                <a:t>Karannaad</a:t>
              </a:r>
              <a:r>
                <a:rPr lang="en-US" sz="1600" i="1" dirty="0"/>
                <a:t>-</a:t>
              </a:r>
              <a:r>
                <a:rPr lang="en-US" sz="1600" i="1" dirty="0" err="1"/>
                <a:t>Bhaven</a:t>
              </a:r>
              <a:r>
                <a:rPr lang="en-US" sz="1600" i="1" dirty="0"/>
                <a:t>-Na </a:t>
              </a:r>
              <a:r>
                <a:rPr lang="en-US" sz="1600" i="1" dirty="0" err="1"/>
                <a:t>Punaraavrttir-Bhavaam-Bho-Nidhau</a:t>
              </a:r>
              <a:endParaRPr lang="en-US" sz="1600" i="1" dirty="0"/>
            </a:p>
            <a:p>
              <a:r>
                <a:rPr lang="en-US" sz="1600" i="1" dirty="0" err="1"/>
                <a:t>Tasmai</a:t>
              </a:r>
              <a:r>
                <a:rPr lang="en-US" sz="1600" i="1" dirty="0"/>
                <a:t> </a:t>
              </a:r>
              <a:r>
                <a:rPr lang="en-US" sz="1600" i="1" dirty="0" err="1"/>
                <a:t>Shrii</a:t>
              </a:r>
              <a:r>
                <a:rPr lang="en-US" sz="1600" i="1" dirty="0"/>
                <a:t>-Guru-</a:t>
              </a:r>
              <a:r>
                <a:rPr lang="en-US" sz="1600" i="1" dirty="0" err="1"/>
                <a:t>Muurtaye</a:t>
              </a:r>
              <a:r>
                <a:rPr lang="en-US" sz="1600" i="1" dirty="0"/>
                <a:t> Nama </a:t>
              </a:r>
              <a:r>
                <a:rPr lang="en-US" sz="1600" i="1" dirty="0" err="1"/>
                <a:t>Idam</a:t>
              </a:r>
              <a:r>
                <a:rPr lang="en-US" sz="1600" i="1" dirty="0"/>
                <a:t> </a:t>
              </a:r>
              <a:r>
                <a:rPr lang="en-US" sz="1600" i="1" dirty="0" err="1"/>
                <a:t>Shrii-Dakssinnaamuurtaye</a:t>
              </a:r>
              <a:endParaRPr lang="en-US" sz="1600" i="1" dirty="0"/>
            </a:p>
          </p:txBody>
        </p:sp>
        <p:sp>
          <p:nvSpPr>
            <p:cNvPr id="2" name="TextBox 1">
              <a:extLst>
                <a:ext uri="{FF2B5EF4-FFF2-40B4-BE49-F238E27FC236}">
                  <a16:creationId xmlns:a16="http://schemas.microsoft.com/office/drawing/2014/main" id="{C60918A3-1D33-C623-EC9A-6172590DF5A4}"/>
                </a:ext>
              </a:extLst>
            </p:cNvPr>
            <p:cNvSpPr txBox="1"/>
            <p:nvPr/>
          </p:nvSpPr>
          <p:spPr>
            <a:xfrm>
              <a:off x="9382640" y="2896910"/>
              <a:ext cx="2747556" cy="2554545"/>
            </a:xfrm>
            <a:prstGeom prst="rect">
              <a:avLst/>
            </a:prstGeom>
            <a:noFill/>
          </p:spPr>
          <p:txBody>
            <a:bodyPr wrap="square" rtlCol="0">
              <a:spAutoFit/>
            </a:bodyPr>
            <a:lstStyle/>
            <a:p>
              <a:r>
                <a:rPr lang="en-US" sz="2000" dirty="0">
                  <a:solidFill>
                    <a:srgbClr val="3333FF"/>
                  </a:solidFill>
                </a:rPr>
                <a:t>All Maha Vakya refer to the same meaning; Understanding any of them breaks the cycle of birth and death.</a:t>
              </a:r>
            </a:p>
            <a:p>
              <a:pPr algn="r"/>
              <a:r>
                <a:rPr lang="en-US" sz="2000" i="1" dirty="0">
                  <a:solidFill>
                    <a:srgbClr val="3333FF"/>
                  </a:solidFill>
                </a:rPr>
                <a:t>Tat Thwam Asi</a:t>
              </a:r>
            </a:p>
            <a:p>
              <a:pPr algn="r"/>
              <a:r>
                <a:rPr lang="en-US" sz="2000" i="1" dirty="0">
                  <a:solidFill>
                    <a:srgbClr val="3333FF"/>
                  </a:solidFill>
                </a:rPr>
                <a:t>Aham Brahma</a:t>
              </a:r>
            </a:p>
            <a:p>
              <a:pPr algn="r"/>
              <a:r>
                <a:rPr lang="en-US" sz="2000" i="1" dirty="0">
                  <a:solidFill>
                    <a:srgbClr val="3333FF"/>
                  </a:solidFill>
                </a:rPr>
                <a:t>Sarvam Brahma Mayam</a:t>
              </a:r>
            </a:p>
          </p:txBody>
        </p:sp>
      </p:grpSp>
      <p:sp>
        <p:nvSpPr>
          <p:cNvPr id="5" name="Rectangle 4">
            <a:extLst>
              <a:ext uri="{FF2B5EF4-FFF2-40B4-BE49-F238E27FC236}">
                <a16:creationId xmlns:a16="http://schemas.microsoft.com/office/drawing/2014/main" id="{20BB11C7-930C-78D8-254A-9F9B9FC3E672}"/>
              </a:ext>
            </a:extLst>
          </p:cNvPr>
          <p:cNvSpPr/>
          <p:nvPr/>
        </p:nvSpPr>
        <p:spPr bwMode="auto">
          <a:xfrm rot="5400000">
            <a:off x="6206963" y="2976482"/>
            <a:ext cx="45719" cy="1890073"/>
          </a:xfrm>
          <a:prstGeom prst="rect">
            <a:avLst/>
          </a:prstGeom>
          <a:pattFill prst="dkVert">
            <a:fgClr>
              <a:schemeClr val="tx1">
                <a:lumMod val="65000"/>
                <a:lumOff val="35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sz="1200"/>
          </a:p>
        </p:txBody>
      </p:sp>
    </p:spTree>
    <p:extLst>
      <p:ext uri="{BB962C8B-B14F-4D97-AF65-F5344CB8AC3E}">
        <p14:creationId xmlns:p14="http://schemas.microsoft.com/office/powerpoint/2010/main" val="3824528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doing yoga on a mat&#10;&#10;Description automatically generated">
            <a:extLst>
              <a:ext uri="{FF2B5EF4-FFF2-40B4-BE49-F238E27FC236}">
                <a16:creationId xmlns:a16="http://schemas.microsoft.com/office/drawing/2014/main" id="{86E0C7BA-F8C4-0F4A-1427-C7A1EA1FA0E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899803" y="2504264"/>
            <a:ext cx="4152666" cy="2186387"/>
          </a:xfrm>
          <a:prstGeom prst="rect">
            <a:avLst/>
          </a:prstGeom>
        </p:spPr>
      </p:pic>
      <p:pic>
        <p:nvPicPr>
          <p:cNvPr id="5" name="Picture 4" descr="A person doing yoga on a mat&#10;&#10;Description automatically generated">
            <a:extLst>
              <a:ext uri="{FF2B5EF4-FFF2-40B4-BE49-F238E27FC236}">
                <a16:creationId xmlns:a16="http://schemas.microsoft.com/office/drawing/2014/main" id="{136E1E68-A524-8728-FCF1-DA16648E7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935" y="2517393"/>
            <a:ext cx="3743353" cy="2640401"/>
          </a:xfrm>
          <a:prstGeom prst="rect">
            <a:avLst/>
          </a:prstGeom>
        </p:spPr>
      </p:pic>
      <p:sp>
        <p:nvSpPr>
          <p:cNvPr id="7" name="TextBox 6">
            <a:extLst>
              <a:ext uri="{FF2B5EF4-FFF2-40B4-BE49-F238E27FC236}">
                <a16:creationId xmlns:a16="http://schemas.microsoft.com/office/drawing/2014/main" id="{BA8372D8-026B-6102-05A5-C36FE57262C8}"/>
              </a:ext>
            </a:extLst>
          </p:cNvPr>
          <p:cNvSpPr txBox="1"/>
          <p:nvPr/>
        </p:nvSpPr>
        <p:spPr>
          <a:xfrm>
            <a:off x="4922897" y="62167"/>
            <a:ext cx="2348207" cy="769441"/>
          </a:xfrm>
          <a:prstGeom prst="rect">
            <a:avLst/>
          </a:prstGeom>
          <a:noFill/>
        </p:spPr>
        <p:txBody>
          <a:bodyPr wrap="none" rtlCol="0">
            <a:spAutoFit/>
          </a:bodyPr>
          <a:lstStyle/>
          <a:p>
            <a:pPr algn="ctr"/>
            <a:r>
              <a:rPr lang="en-US" sz="2400" b="1" dirty="0">
                <a:solidFill>
                  <a:schemeClr val="accent2"/>
                </a:solidFill>
              </a:rPr>
              <a:t>Vedic Philosophy</a:t>
            </a:r>
          </a:p>
          <a:p>
            <a:pPr algn="ctr"/>
            <a:r>
              <a:rPr lang="en-US" sz="2000" b="1" dirty="0">
                <a:solidFill>
                  <a:srgbClr val="0000FF"/>
                </a:solidFill>
              </a:rPr>
              <a:t>Mind over Matter</a:t>
            </a:r>
          </a:p>
        </p:txBody>
      </p:sp>
      <p:sp>
        <p:nvSpPr>
          <p:cNvPr id="8" name="TextBox 7">
            <a:extLst>
              <a:ext uri="{FF2B5EF4-FFF2-40B4-BE49-F238E27FC236}">
                <a16:creationId xmlns:a16="http://schemas.microsoft.com/office/drawing/2014/main" id="{560FABFA-EE04-4035-743E-E9401176691A}"/>
              </a:ext>
            </a:extLst>
          </p:cNvPr>
          <p:cNvSpPr txBox="1"/>
          <p:nvPr/>
        </p:nvSpPr>
        <p:spPr>
          <a:xfrm>
            <a:off x="1702495" y="4689359"/>
            <a:ext cx="4834604" cy="2000548"/>
          </a:xfrm>
          <a:prstGeom prst="rect">
            <a:avLst/>
          </a:prstGeom>
          <a:noFill/>
        </p:spPr>
        <p:txBody>
          <a:bodyPr wrap="square" rtlCol="0">
            <a:spAutoFit/>
          </a:bodyPr>
          <a:lstStyle/>
          <a:p>
            <a:r>
              <a:rPr lang="en-US" dirty="0"/>
              <a:t>Picture on the left:</a:t>
            </a:r>
          </a:p>
          <a:p>
            <a:pPr marL="171450" indent="-171450">
              <a:buFont typeface="Arial" panose="020B0604020202020204" pitchFamily="34" charset="0"/>
              <a:buChar char="•"/>
            </a:pPr>
            <a:r>
              <a:rPr lang="en-US" sz="1200" b="1" dirty="0"/>
              <a:t>We </a:t>
            </a:r>
            <a:r>
              <a:rPr lang="en-US" sz="1400" b="1" dirty="0">
                <a:solidFill>
                  <a:srgbClr val="0000FF"/>
                </a:solidFill>
              </a:rPr>
              <a:t>see </a:t>
            </a:r>
            <a:r>
              <a:rPr lang="en-US" sz="1200" b="1" dirty="0"/>
              <a:t>a woman practicing Yoga at her home. </a:t>
            </a:r>
          </a:p>
          <a:p>
            <a:pPr marL="171450" indent="-171450">
              <a:buFont typeface="Arial" panose="020B0604020202020204" pitchFamily="34" charset="0"/>
              <a:buChar char="•"/>
            </a:pPr>
            <a:r>
              <a:rPr lang="en-US" sz="1200" b="1" dirty="0"/>
              <a:t>We </a:t>
            </a:r>
            <a:r>
              <a:rPr lang="en-US" sz="1400" b="1" dirty="0"/>
              <a:t>t</a:t>
            </a:r>
            <a:r>
              <a:rPr lang="en-US" sz="1400" b="1" dirty="0">
                <a:solidFill>
                  <a:srgbClr val="0000FF"/>
                </a:solidFill>
              </a:rPr>
              <a:t>hink</a:t>
            </a:r>
            <a:r>
              <a:rPr lang="en-US" sz="1200" b="1" dirty="0"/>
              <a:t> that her mind is focused on Yoga practice.</a:t>
            </a:r>
          </a:p>
          <a:p>
            <a:pPr marL="171450" indent="-171450">
              <a:buFont typeface="Arial" panose="020B0604020202020204" pitchFamily="34" charset="0"/>
              <a:buChar char="•"/>
            </a:pPr>
            <a:r>
              <a:rPr lang="en-US" sz="1200" b="1" dirty="0"/>
              <a:t>We </a:t>
            </a:r>
            <a:r>
              <a:rPr lang="en-US" sz="1400" b="1" dirty="0">
                <a:solidFill>
                  <a:srgbClr val="0000FF"/>
                </a:solidFill>
              </a:rPr>
              <a:t>believe</a:t>
            </a:r>
            <a:r>
              <a:rPr lang="en-US" sz="1200" b="1" dirty="0">
                <a:solidFill>
                  <a:srgbClr val="0000FF"/>
                </a:solidFill>
              </a:rPr>
              <a:t> </a:t>
            </a:r>
            <a:r>
              <a:rPr lang="en-US" sz="1200" b="1" dirty="0"/>
              <a:t>that</a:t>
            </a:r>
            <a:r>
              <a:rPr lang="en-US" sz="1200" b="1" dirty="0">
                <a:solidFill>
                  <a:srgbClr val="0000FF"/>
                </a:solidFill>
              </a:rPr>
              <a:t> t</a:t>
            </a:r>
            <a:r>
              <a:rPr lang="en-US" sz="1200" b="1" dirty="0"/>
              <a:t>he dog is sleeping peacefully , </a:t>
            </a:r>
          </a:p>
          <a:p>
            <a:r>
              <a:rPr lang="en-US" sz="1200" b="1" dirty="0"/>
              <a:t>	free from all that is happening around,.</a:t>
            </a:r>
          </a:p>
          <a:p>
            <a:pPr marL="171450" indent="-171450">
              <a:buFont typeface="Arial" panose="020B0604020202020204" pitchFamily="34" charset="0"/>
              <a:buChar char="•"/>
            </a:pPr>
            <a:r>
              <a:rPr lang="en-US" sz="1200" b="1" dirty="0"/>
              <a:t>Plants are also in this space, </a:t>
            </a:r>
            <a:r>
              <a:rPr lang="en-US" sz="1200" b="1" dirty="0">
                <a:solidFill>
                  <a:srgbClr val="0000FF"/>
                </a:solidFill>
              </a:rPr>
              <a:t>growing</a:t>
            </a:r>
            <a:r>
              <a:rPr lang="en-US" sz="1200" b="1" dirty="0"/>
              <a:t> in the direction of sunlight.</a:t>
            </a:r>
          </a:p>
          <a:p>
            <a:pPr marL="171450" indent="-171450">
              <a:buFont typeface="Arial" panose="020B0604020202020204" pitchFamily="34" charset="0"/>
              <a:buChar char="•"/>
            </a:pPr>
            <a:r>
              <a:rPr lang="en-US" sz="1200" b="1" dirty="0"/>
              <a:t>Our “mind” – the observer, mind of the woman, dog  - all have their own </a:t>
            </a:r>
            <a:r>
              <a:rPr lang="en-US" sz="1400" b="1" dirty="0">
                <a:solidFill>
                  <a:srgbClr val="0000FF"/>
                </a:solidFill>
              </a:rPr>
              <a:t>perception, feelings and thoughts</a:t>
            </a:r>
            <a:r>
              <a:rPr lang="en-US" sz="1200" b="1" dirty="0"/>
              <a:t>! </a:t>
            </a:r>
          </a:p>
          <a:p>
            <a:pPr marL="171450" indent="-171450">
              <a:buFont typeface="Arial" panose="020B0604020202020204" pitchFamily="34" charset="0"/>
              <a:buChar char="•"/>
            </a:pPr>
            <a:r>
              <a:rPr lang="en-US" sz="1200" b="1" dirty="0">
                <a:solidFill>
                  <a:srgbClr val="0000FF"/>
                </a:solidFill>
              </a:rPr>
              <a:t>Plants </a:t>
            </a:r>
            <a:r>
              <a:rPr lang="en-US" sz="1200" b="1" dirty="0"/>
              <a:t>too</a:t>
            </a:r>
            <a:r>
              <a:rPr lang="en-US" sz="1200" b="1" dirty="0">
                <a:solidFill>
                  <a:srgbClr val="0000FF"/>
                </a:solidFill>
              </a:rPr>
              <a:t> </a:t>
            </a:r>
            <a:r>
              <a:rPr lang="en-US" sz="1200" b="1" dirty="0"/>
              <a:t>have their own “</a:t>
            </a:r>
            <a:r>
              <a:rPr lang="en-US" sz="1400" b="1" dirty="0">
                <a:solidFill>
                  <a:srgbClr val="0000FF"/>
                </a:solidFill>
              </a:rPr>
              <a:t>perception</a:t>
            </a:r>
            <a:r>
              <a:rPr lang="en-US" sz="1200" b="1" dirty="0"/>
              <a:t>” of sun light!</a:t>
            </a:r>
          </a:p>
        </p:txBody>
      </p:sp>
      <p:sp>
        <p:nvSpPr>
          <p:cNvPr id="10" name="TextBox 9">
            <a:extLst>
              <a:ext uri="{FF2B5EF4-FFF2-40B4-BE49-F238E27FC236}">
                <a16:creationId xmlns:a16="http://schemas.microsoft.com/office/drawing/2014/main" id="{A1DD2F8F-7343-0A58-EA25-9CEEC4529DCE}"/>
              </a:ext>
            </a:extLst>
          </p:cNvPr>
          <p:cNvSpPr txBox="1"/>
          <p:nvPr/>
        </p:nvSpPr>
        <p:spPr>
          <a:xfrm>
            <a:off x="6537100" y="5157794"/>
            <a:ext cx="3941023" cy="1061829"/>
          </a:xfrm>
          <a:prstGeom prst="rect">
            <a:avLst/>
          </a:prstGeom>
          <a:noFill/>
        </p:spPr>
        <p:txBody>
          <a:bodyPr wrap="square">
            <a:spAutoFit/>
          </a:bodyPr>
          <a:lstStyle/>
          <a:p>
            <a:r>
              <a:rPr lang="en-US" dirty="0"/>
              <a:t>Picture on the right:</a:t>
            </a:r>
          </a:p>
          <a:p>
            <a:endParaRPr lang="en-US" sz="300" dirty="0"/>
          </a:p>
          <a:p>
            <a:pPr algn="ctr"/>
            <a:r>
              <a:rPr lang="en-US" sz="1400" b="1" dirty="0">
                <a:solidFill>
                  <a:srgbClr val="0000FF"/>
                </a:solidFill>
              </a:rPr>
              <a:t>Our eyes see the picture inside a TV set. </a:t>
            </a:r>
          </a:p>
          <a:p>
            <a:pPr algn="ctr"/>
            <a:r>
              <a:rPr lang="en-US" sz="1400" b="1" dirty="0">
                <a:solidFill>
                  <a:srgbClr val="0000FF"/>
                </a:solidFill>
              </a:rPr>
              <a:t>Our perception, emotions and thoughts</a:t>
            </a:r>
          </a:p>
          <a:p>
            <a:pPr algn="ctr"/>
            <a:r>
              <a:rPr lang="en-US" sz="1400" b="1" dirty="0">
                <a:solidFill>
                  <a:srgbClr val="0000FF"/>
                </a:solidFill>
              </a:rPr>
              <a:t>change instantly!</a:t>
            </a:r>
          </a:p>
        </p:txBody>
      </p:sp>
      <p:sp>
        <p:nvSpPr>
          <p:cNvPr id="11" name="TextBox 10">
            <a:extLst>
              <a:ext uri="{FF2B5EF4-FFF2-40B4-BE49-F238E27FC236}">
                <a16:creationId xmlns:a16="http://schemas.microsoft.com/office/drawing/2014/main" id="{B4E8B1DF-3F1C-1EA0-AE1A-6B0011356A4B}"/>
              </a:ext>
            </a:extLst>
          </p:cNvPr>
          <p:cNvSpPr txBox="1"/>
          <p:nvPr/>
        </p:nvSpPr>
        <p:spPr>
          <a:xfrm>
            <a:off x="2050015" y="845203"/>
            <a:ext cx="8091971" cy="1323439"/>
          </a:xfrm>
          <a:prstGeom prst="rect">
            <a:avLst/>
          </a:prstGeom>
          <a:solidFill>
            <a:schemeClr val="accent6">
              <a:lumMod val="40000"/>
              <a:lumOff val="60000"/>
            </a:schemeClr>
          </a:solidFill>
          <a:ln>
            <a:solidFill>
              <a:schemeClr val="tx1"/>
            </a:solidFill>
          </a:ln>
        </p:spPr>
        <p:txBody>
          <a:bodyPr wrap="square" rtlCol="0">
            <a:spAutoFit/>
          </a:bodyPr>
          <a:lstStyle/>
          <a:p>
            <a:r>
              <a:rPr lang="en-US" sz="1600" b="1" dirty="0"/>
              <a:t>Our Perceptions (what we see, hear, …), Emotions (feelings) and Thoughts, are all channeled and processed through our mind!</a:t>
            </a:r>
          </a:p>
          <a:p>
            <a:r>
              <a:rPr lang="en-US" sz="1600" b="1" dirty="0"/>
              <a:t>Looking from outside, observing this interaction of “mind over matter”, is YOGA!</a:t>
            </a:r>
          </a:p>
          <a:p>
            <a:r>
              <a:rPr lang="en-US" sz="1600" b="1" dirty="0"/>
              <a:t>	Consciousness that enables this ability to see objects, feel the emotions, think of thoughts and our ability to look from outside is </a:t>
            </a:r>
            <a:r>
              <a:rPr lang="en-US" sz="1600" i="1" dirty="0"/>
              <a:t>Brahman:   </a:t>
            </a:r>
            <a:r>
              <a:rPr lang="en-US" sz="1600" i="1" dirty="0">
                <a:solidFill>
                  <a:srgbClr val="0000FF"/>
                </a:solidFill>
              </a:rPr>
              <a:t>Pragjnanam Brahma.</a:t>
            </a:r>
          </a:p>
        </p:txBody>
      </p:sp>
      <p:sp>
        <p:nvSpPr>
          <p:cNvPr id="3" name="TextBox 2">
            <a:extLst>
              <a:ext uri="{FF2B5EF4-FFF2-40B4-BE49-F238E27FC236}">
                <a16:creationId xmlns:a16="http://schemas.microsoft.com/office/drawing/2014/main" id="{95AB22C9-1A0D-DF82-5DF4-F0D1A602CF65}"/>
              </a:ext>
            </a:extLst>
          </p:cNvPr>
          <p:cNvSpPr txBox="1"/>
          <p:nvPr/>
        </p:nvSpPr>
        <p:spPr>
          <a:xfrm>
            <a:off x="6357255" y="6219622"/>
            <a:ext cx="4222327" cy="553998"/>
          </a:xfrm>
          <a:prstGeom prst="rect">
            <a:avLst/>
          </a:prstGeom>
          <a:solidFill>
            <a:schemeClr val="accent6">
              <a:lumMod val="40000"/>
              <a:lumOff val="60000"/>
            </a:schemeClr>
          </a:solidFill>
        </p:spPr>
        <p:txBody>
          <a:bodyPr wrap="square">
            <a:spAutoFit/>
          </a:bodyPr>
          <a:lstStyle/>
          <a:p>
            <a:pPr algn="ctr"/>
            <a:r>
              <a:rPr lang="en-US" sz="1400" b="1" dirty="0"/>
              <a:t>The Consciousness in us, the woman, the dog, the plants, …. collectively known as </a:t>
            </a:r>
            <a:r>
              <a:rPr lang="en-US" sz="1600" i="1" dirty="0">
                <a:solidFill>
                  <a:srgbClr val="0000FF"/>
                </a:solidFill>
              </a:rPr>
              <a:t>Brahman</a:t>
            </a:r>
            <a:r>
              <a:rPr lang="en-US" sz="1600" b="1" i="1" dirty="0"/>
              <a:t>!</a:t>
            </a:r>
            <a:endParaRPr lang="en-US" sz="1200" b="1" dirty="0">
              <a:solidFill>
                <a:srgbClr val="0000FF"/>
              </a:solidFill>
            </a:endParaRPr>
          </a:p>
        </p:txBody>
      </p:sp>
    </p:spTree>
    <p:extLst>
      <p:ext uri="{BB962C8B-B14F-4D97-AF65-F5344CB8AC3E}">
        <p14:creationId xmlns:p14="http://schemas.microsoft.com/office/powerpoint/2010/main" val="34186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5">
            <a:extLst>
              <a:ext uri="{FF2B5EF4-FFF2-40B4-BE49-F238E27FC236}">
                <a16:creationId xmlns:a16="http://schemas.microsoft.com/office/drawing/2014/main" id="{63763F73-E71E-861A-06DE-3A12227B2114}"/>
              </a:ext>
            </a:extLst>
          </p:cNvPr>
          <p:cNvGraphicFramePr>
            <a:graphicFrameLocks noGrp="1"/>
          </p:cNvGraphicFramePr>
          <p:nvPr>
            <p:extLst>
              <p:ext uri="{D42A27DB-BD31-4B8C-83A1-F6EECF244321}">
                <p14:modId xmlns:p14="http://schemas.microsoft.com/office/powerpoint/2010/main" val="614289406"/>
              </p:ext>
            </p:extLst>
          </p:nvPr>
        </p:nvGraphicFramePr>
        <p:xfrm>
          <a:off x="4467225" y="773113"/>
          <a:ext cx="5792788" cy="5905503"/>
        </p:xfrm>
        <a:graphic>
          <a:graphicData uri="http://schemas.openxmlformats.org/drawingml/2006/table">
            <a:tbl>
              <a:tblPr firstRow="1" bandRow="1">
                <a:tableStyleId>{5C22544A-7EE6-4342-B048-85BDC9FD1C3A}</a:tableStyleId>
              </a:tblPr>
              <a:tblGrid>
                <a:gridCol w="1595170">
                  <a:extLst>
                    <a:ext uri="{9D8B030D-6E8A-4147-A177-3AD203B41FA5}">
                      <a16:colId xmlns:a16="http://schemas.microsoft.com/office/drawing/2014/main" val="20000"/>
                    </a:ext>
                  </a:extLst>
                </a:gridCol>
                <a:gridCol w="1228645">
                  <a:extLst>
                    <a:ext uri="{9D8B030D-6E8A-4147-A177-3AD203B41FA5}">
                      <a16:colId xmlns:a16="http://schemas.microsoft.com/office/drawing/2014/main" val="20001"/>
                    </a:ext>
                  </a:extLst>
                </a:gridCol>
                <a:gridCol w="1518499">
                  <a:extLst>
                    <a:ext uri="{9D8B030D-6E8A-4147-A177-3AD203B41FA5}">
                      <a16:colId xmlns:a16="http://schemas.microsoft.com/office/drawing/2014/main" val="20002"/>
                    </a:ext>
                  </a:extLst>
                </a:gridCol>
                <a:gridCol w="1450474">
                  <a:extLst>
                    <a:ext uri="{9D8B030D-6E8A-4147-A177-3AD203B41FA5}">
                      <a16:colId xmlns:a16="http://schemas.microsoft.com/office/drawing/2014/main" val="20003"/>
                    </a:ext>
                  </a:extLst>
                </a:gridCol>
              </a:tblGrid>
              <a:tr h="365828">
                <a:tc rowSpan="2">
                  <a:txBody>
                    <a:bodyPr/>
                    <a:lstStyle/>
                    <a:p>
                      <a:pPr algn="ctr"/>
                      <a:r>
                        <a:rPr lang="en-US" sz="1600" dirty="0">
                          <a:solidFill>
                            <a:schemeClr val="tx1"/>
                          </a:solidFill>
                        </a:rPr>
                        <a:t>Personality aspects</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600" dirty="0">
                          <a:solidFill>
                            <a:schemeClr val="tx1"/>
                          </a:solidFill>
                        </a:rPr>
                        <a:t>Role of Dominant Connector</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90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Knowledge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Bias</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Ignorance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28">
                <a:tc>
                  <a:txBody>
                    <a:bodyPr/>
                    <a:lstStyle/>
                    <a:p>
                      <a:r>
                        <a:rPr lang="en-US" sz="1400" dirty="0"/>
                        <a:t>Resilience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High</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Variable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Low</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Acceptance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High</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Variable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Low</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Appreciation</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High</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Variable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Low</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822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Prevention</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Open to suggestions</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Follow up varies with time and mood</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Not</a:t>
                      </a:r>
                    </a:p>
                    <a:p>
                      <a:pPr algn="ctr"/>
                      <a:r>
                        <a:rPr lang="en-US" sz="1600" dirty="0"/>
                        <a:t>Interested</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8535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Self-compassion</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High</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Comparison as a way to focus on the self</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Absent leading to</a:t>
                      </a:r>
                    </a:p>
                    <a:p>
                      <a:pPr algn="ctr"/>
                      <a:r>
                        <a:rPr lang="en-US" sz="1600" dirty="0"/>
                        <a:t>Self-pity</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79138">
                <a:tc>
                  <a:txBody>
                    <a:bodyPr/>
                    <a:lstStyle/>
                    <a:p>
                      <a:r>
                        <a:rPr lang="en-US" sz="1400" dirty="0"/>
                        <a:t>Barriers</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Aware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Over or under estimation</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Unaware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596232">
                <a:tc>
                  <a:txBody>
                    <a:bodyPr/>
                    <a:lstStyle/>
                    <a:p>
                      <a:r>
                        <a:rPr lang="en-US" sz="1400" dirty="0"/>
                        <a:t>Gratitude</a:t>
                      </a:r>
                    </a:p>
                    <a:p>
                      <a:r>
                        <a:rPr lang="en-US" sz="1400" dirty="0"/>
                        <a:t>(Awe)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Respectful</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Reward seen as return of favor</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Unaware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579138">
                <a:tc>
                  <a:txBody>
                    <a:bodyPr/>
                    <a:lstStyle/>
                    <a:p>
                      <a:r>
                        <a:rPr lang="en-US" sz="1400" dirty="0"/>
                        <a:t>Savoring</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Glass Half Full</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Glass Half Empty</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Nothing to savor</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640198">
                <a:tc>
                  <a:txBody>
                    <a:bodyPr/>
                    <a:lstStyle/>
                    <a:p>
                      <a:r>
                        <a:rPr lang="en-US" sz="1400" dirty="0"/>
                        <a:t>Acknowledgement</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Smell the roses</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Could have a better rose!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t>Thorns are bothering me!</a:t>
                      </a:r>
                    </a:p>
                  </a:txBody>
                  <a:tcPr marL="91468" marR="91468"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14397" name="TextBox 2">
            <a:extLst>
              <a:ext uri="{FF2B5EF4-FFF2-40B4-BE49-F238E27FC236}">
                <a16:creationId xmlns:a16="http://schemas.microsoft.com/office/drawing/2014/main" id="{D4AD3D11-CB42-BB1D-FB9F-6664A83FAC0D}"/>
              </a:ext>
            </a:extLst>
          </p:cNvPr>
          <p:cNvSpPr txBox="1">
            <a:spLocks noChangeArrowheads="1"/>
          </p:cNvSpPr>
          <p:nvPr/>
        </p:nvSpPr>
        <p:spPr bwMode="auto">
          <a:xfrm>
            <a:off x="1008179" y="2892781"/>
            <a:ext cx="2620962"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pPr>
            <a:r>
              <a:rPr lang="en-US" altLang="en-US" sz="1800" b="1" dirty="0"/>
              <a:t>Connectors</a:t>
            </a:r>
            <a:r>
              <a:rPr lang="en-US" altLang="en-US" sz="1800" dirty="0"/>
              <a:t> (K, B and I) always Co-exist</a:t>
            </a:r>
          </a:p>
          <a:p>
            <a:pPr>
              <a:lnSpc>
                <a:spcPct val="100000"/>
              </a:lnSpc>
              <a:spcBef>
                <a:spcPct val="0"/>
              </a:spcBef>
            </a:pPr>
            <a:r>
              <a:rPr lang="en-US" altLang="en-US" sz="1800" dirty="0"/>
              <a:t>Dominance of one over the other two determines our experience </a:t>
            </a:r>
            <a:r>
              <a:rPr lang="en-US" altLang="en-US" sz="1600" dirty="0"/>
              <a:t>(Tranquility, Turbulence or Inertia)</a:t>
            </a:r>
          </a:p>
          <a:p>
            <a:pPr>
              <a:lnSpc>
                <a:spcPct val="100000"/>
              </a:lnSpc>
              <a:spcBef>
                <a:spcPct val="0"/>
              </a:spcBef>
            </a:pPr>
            <a:r>
              <a:rPr lang="en-US" altLang="en-US" sz="1600" b="1" dirty="0"/>
              <a:t>Minimize B and I</a:t>
            </a:r>
            <a:r>
              <a:rPr lang="en-US" altLang="en-US" sz="1600" dirty="0"/>
              <a:t>; Knowledge will grow to fill the void</a:t>
            </a:r>
          </a:p>
          <a:p>
            <a:pPr>
              <a:lnSpc>
                <a:spcPct val="100000"/>
              </a:lnSpc>
              <a:spcBef>
                <a:spcPct val="0"/>
              </a:spcBef>
            </a:pPr>
            <a:r>
              <a:rPr lang="en-US" altLang="en-US" sz="1600" b="1" dirty="0"/>
              <a:t>Ignorance can not be replaced by Knowledge directly. </a:t>
            </a:r>
            <a:r>
              <a:rPr lang="en-US" altLang="en-US" sz="1600" dirty="0"/>
              <a:t>It requires sustained action (or Bias)!</a:t>
            </a:r>
            <a:endParaRPr lang="en-US" altLang="en-US" sz="1800" dirty="0"/>
          </a:p>
        </p:txBody>
      </p:sp>
      <p:sp>
        <p:nvSpPr>
          <p:cNvPr id="14398" name="TextBox 2">
            <a:extLst>
              <a:ext uri="{FF2B5EF4-FFF2-40B4-BE49-F238E27FC236}">
                <a16:creationId xmlns:a16="http://schemas.microsoft.com/office/drawing/2014/main" id="{C43FE806-3812-7AB0-6B79-DE173046562A}"/>
              </a:ext>
            </a:extLst>
          </p:cNvPr>
          <p:cNvSpPr txBox="1">
            <a:spLocks noChangeArrowheads="1"/>
          </p:cNvSpPr>
          <p:nvPr/>
        </p:nvSpPr>
        <p:spPr bwMode="auto">
          <a:xfrm>
            <a:off x="1749425" y="101600"/>
            <a:ext cx="8693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b="1"/>
              <a:t>Self-control / Reflection: </a:t>
            </a:r>
            <a:r>
              <a:rPr lang="en-US" altLang="en-US" b="1">
                <a:solidFill>
                  <a:srgbClr val="3366FF"/>
                </a:solidFill>
              </a:rPr>
              <a:t>Conscience</a:t>
            </a:r>
            <a:r>
              <a:rPr lang="en-US" altLang="en-US" b="1"/>
              <a:t> = </a:t>
            </a:r>
            <a:r>
              <a:rPr lang="en-US" altLang="en-US" b="1">
                <a:solidFill>
                  <a:srgbClr val="3366FF"/>
                </a:solidFill>
              </a:rPr>
              <a:t>Con</a:t>
            </a:r>
            <a:r>
              <a:rPr lang="en-US" altLang="en-US" b="1"/>
              <a:t>nector </a:t>
            </a:r>
            <a:r>
              <a:rPr lang="en-US" altLang="en-US" b="1">
                <a:solidFill>
                  <a:srgbClr val="3366FF"/>
                </a:solidFill>
              </a:rPr>
              <a:t>Science</a:t>
            </a:r>
            <a:r>
              <a:rPr lang="en-US" altLang="en-US" b="1"/>
              <a:t>!</a:t>
            </a:r>
          </a:p>
        </p:txBody>
      </p:sp>
      <p:grpSp>
        <p:nvGrpSpPr>
          <p:cNvPr id="3" name="Group 3">
            <a:extLst>
              <a:ext uri="{FF2B5EF4-FFF2-40B4-BE49-F238E27FC236}">
                <a16:creationId xmlns:a16="http://schemas.microsoft.com/office/drawing/2014/main" id="{93EEBD91-42B2-ED89-BFB5-37BBED4218E0}"/>
              </a:ext>
            </a:extLst>
          </p:cNvPr>
          <p:cNvGrpSpPr>
            <a:grpSpLocks/>
          </p:cNvGrpSpPr>
          <p:nvPr/>
        </p:nvGrpSpPr>
        <p:grpSpPr bwMode="auto">
          <a:xfrm>
            <a:off x="372519" y="745649"/>
            <a:ext cx="3627437" cy="1901825"/>
            <a:chOff x="5253038" y="1133475"/>
            <a:chExt cx="3627437" cy="1900238"/>
          </a:xfrm>
        </p:grpSpPr>
        <p:pic>
          <p:nvPicPr>
            <p:cNvPr id="4" name="Picture 81">
              <a:extLst>
                <a:ext uri="{FF2B5EF4-FFF2-40B4-BE49-F238E27FC236}">
                  <a16:creationId xmlns:a16="http://schemas.microsoft.com/office/drawing/2014/main" id="{23C0DCB5-4DB6-C5EF-7E04-64936CEC780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02425" y="1133475"/>
              <a:ext cx="1125538"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97,300+ Brain Stock Photos, Pictures &amp; Royalty-Free Images ...">
              <a:extLst>
                <a:ext uri="{FF2B5EF4-FFF2-40B4-BE49-F238E27FC236}">
                  <a16:creationId xmlns:a16="http://schemas.microsoft.com/office/drawing/2014/main" id="{331DD41F-0FF5-02D3-773B-28E982B08D6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53038" y="1258888"/>
              <a:ext cx="890587"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4E9208E5-EF4A-AE4A-54BD-CFB1AC4A4D27}"/>
                </a:ext>
              </a:extLst>
            </p:cNvPr>
            <p:cNvCxnSpPr>
              <a:cxnSpLocks/>
            </p:cNvCxnSpPr>
            <p:nvPr/>
          </p:nvCxnSpPr>
          <p:spPr>
            <a:xfrm flipV="1">
              <a:off x="6064250" y="1620430"/>
              <a:ext cx="669925" cy="15862"/>
            </a:xfrm>
            <a:prstGeom prst="straightConnector1">
              <a:avLst/>
            </a:prstGeom>
            <a:ln w="38100">
              <a:solidFill>
                <a:srgbClr val="FF0000"/>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84">
              <a:extLst>
                <a:ext uri="{FF2B5EF4-FFF2-40B4-BE49-F238E27FC236}">
                  <a16:creationId xmlns:a16="http://schemas.microsoft.com/office/drawing/2014/main" id="{C68C5D3F-4915-3455-FE97-E416498BC569}"/>
                </a:ext>
              </a:extLst>
            </p:cNvPr>
            <p:cNvSpPr txBox="1">
              <a:spLocks noChangeArrowheads="1"/>
            </p:cNvSpPr>
            <p:nvPr/>
          </p:nvSpPr>
          <p:spPr bwMode="auto">
            <a:xfrm>
              <a:off x="5668963" y="2693988"/>
              <a:ext cx="698500" cy="3397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b="1"/>
                <a:t>Body</a:t>
              </a:r>
            </a:p>
          </p:txBody>
        </p:sp>
        <p:sp>
          <p:nvSpPr>
            <p:cNvPr id="8" name="TextBox 85">
              <a:extLst>
                <a:ext uri="{FF2B5EF4-FFF2-40B4-BE49-F238E27FC236}">
                  <a16:creationId xmlns:a16="http://schemas.microsoft.com/office/drawing/2014/main" id="{D202CF4F-8886-F6C9-D522-FBDFE61B1665}"/>
                </a:ext>
              </a:extLst>
            </p:cNvPr>
            <p:cNvSpPr txBox="1">
              <a:spLocks noChangeArrowheads="1"/>
            </p:cNvSpPr>
            <p:nvPr/>
          </p:nvSpPr>
          <p:spPr bwMode="auto">
            <a:xfrm>
              <a:off x="6753225" y="2693988"/>
              <a:ext cx="639763" cy="3397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b="1"/>
                <a:t>Mind</a:t>
              </a:r>
            </a:p>
          </p:txBody>
        </p:sp>
        <p:sp>
          <p:nvSpPr>
            <p:cNvPr id="9" name="TextBox 86">
              <a:extLst>
                <a:ext uri="{FF2B5EF4-FFF2-40B4-BE49-F238E27FC236}">
                  <a16:creationId xmlns:a16="http://schemas.microsoft.com/office/drawing/2014/main" id="{A8F913E7-A0CE-75FD-D5D0-13E6A509D0D5}"/>
                </a:ext>
              </a:extLst>
            </p:cNvPr>
            <p:cNvSpPr txBox="1">
              <a:spLocks noChangeArrowheads="1"/>
            </p:cNvSpPr>
            <p:nvPr/>
          </p:nvSpPr>
          <p:spPr bwMode="auto">
            <a:xfrm>
              <a:off x="7907338" y="2693988"/>
              <a:ext cx="973137" cy="3397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b="1"/>
                <a:t>Intellect</a:t>
              </a:r>
            </a:p>
          </p:txBody>
        </p:sp>
        <p:cxnSp>
          <p:nvCxnSpPr>
            <p:cNvPr id="10" name="Straight Arrow Connector 9">
              <a:extLst>
                <a:ext uri="{FF2B5EF4-FFF2-40B4-BE49-F238E27FC236}">
                  <a16:creationId xmlns:a16="http://schemas.microsoft.com/office/drawing/2014/main" id="{D19B47C0-9FB8-604F-B0B8-826FAFD3555E}"/>
                </a:ext>
              </a:extLst>
            </p:cNvPr>
            <p:cNvCxnSpPr>
              <a:cxnSpLocks/>
            </p:cNvCxnSpPr>
            <p:nvPr/>
          </p:nvCxnSpPr>
          <p:spPr>
            <a:xfrm>
              <a:off x="6372225" y="2863992"/>
              <a:ext cx="422275" cy="0"/>
            </a:xfrm>
            <a:prstGeom prst="straightConnector1">
              <a:avLst/>
            </a:prstGeom>
            <a:ln w="38100">
              <a:solidFill>
                <a:schemeClr val="accent2">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720C7F8-78EB-5CD4-854A-11E051309428}"/>
                </a:ext>
              </a:extLst>
            </p:cNvPr>
            <p:cNvCxnSpPr>
              <a:cxnSpLocks/>
            </p:cNvCxnSpPr>
            <p:nvPr/>
          </p:nvCxnSpPr>
          <p:spPr>
            <a:xfrm>
              <a:off x="7431088" y="2863992"/>
              <a:ext cx="420687" cy="0"/>
            </a:xfrm>
            <a:prstGeom prst="straightConnector1">
              <a:avLst/>
            </a:prstGeom>
            <a:ln w="38100">
              <a:solidFill>
                <a:schemeClr val="accent2">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77">
              <a:extLst>
                <a:ext uri="{FF2B5EF4-FFF2-40B4-BE49-F238E27FC236}">
                  <a16:creationId xmlns:a16="http://schemas.microsoft.com/office/drawing/2014/main" id="{1BA23E8F-9348-B15D-7341-365E50B2265C}"/>
                </a:ext>
              </a:extLst>
            </p:cNvPr>
            <p:cNvSpPr txBox="1">
              <a:spLocks noChangeArrowheads="1"/>
            </p:cNvSpPr>
            <p:nvPr/>
          </p:nvSpPr>
          <p:spPr bwMode="auto">
            <a:xfrm rot="-463226">
              <a:off x="7991475" y="2376488"/>
              <a:ext cx="2413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 b="1">
                  <a:solidFill>
                    <a:schemeClr val="bg1"/>
                  </a:solidFill>
                </a:rPr>
                <a:t>Mine</a:t>
              </a:r>
            </a:p>
          </p:txBody>
        </p:sp>
        <p:sp>
          <p:nvSpPr>
            <p:cNvPr id="13" name="TextBox 12">
              <a:extLst>
                <a:ext uri="{FF2B5EF4-FFF2-40B4-BE49-F238E27FC236}">
                  <a16:creationId xmlns:a16="http://schemas.microsoft.com/office/drawing/2014/main" id="{5D06D7C7-C2BE-6E5B-039C-3FBDFBFADDFA}"/>
                </a:ext>
              </a:extLst>
            </p:cNvPr>
            <p:cNvSpPr txBox="1"/>
            <p:nvPr/>
          </p:nvSpPr>
          <p:spPr>
            <a:xfrm>
              <a:off x="5611813" y="1780635"/>
              <a:ext cx="1000125" cy="401302"/>
            </a:xfrm>
            <a:prstGeom prst="rect">
              <a:avLst/>
            </a:prstGeom>
            <a:noFill/>
          </p:spPr>
          <p:txBody>
            <a:bodyPr>
              <a:spAutoFit/>
            </a:bodyPr>
            <a:lstStyle/>
            <a:p>
              <a:pPr eaLnBrk="1" fontAlgn="auto" hangingPunct="1">
                <a:spcBef>
                  <a:spcPts val="0"/>
                </a:spcBef>
                <a:spcAft>
                  <a:spcPts val="0"/>
                </a:spcAft>
                <a:defRPr/>
              </a:pPr>
              <a:r>
                <a:rPr lang="en-US" sz="2000" b="1" dirty="0">
                  <a:solidFill>
                    <a:schemeClr val="accent2">
                      <a:lumMod val="75000"/>
                    </a:schemeClr>
                  </a:solidFill>
                  <a:latin typeface="+mn-lt"/>
                </a:rPr>
                <a:t>Driver</a:t>
              </a:r>
              <a:endParaRPr lang="en-US" sz="2000" dirty="0">
                <a:latin typeface="+mn-lt"/>
              </a:endParaRPr>
            </a:p>
          </p:txBody>
        </p:sp>
        <p:sp>
          <p:nvSpPr>
            <p:cNvPr id="14" name="TextBox 13">
              <a:extLst>
                <a:ext uri="{FF2B5EF4-FFF2-40B4-BE49-F238E27FC236}">
                  <a16:creationId xmlns:a16="http://schemas.microsoft.com/office/drawing/2014/main" id="{F480EEA5-AD86-EB5B-B3F9-FB0EE85AAEC9}"/>
                </a:ext>
              </a:extLst>
            </p:cNvPr>
            <p:cNvSpPr txBox="1"/>
            <p:nvPr/>
          </p:nvSpPr>
          <p:spPr>
            <a:xfrm>
              <a:off x="7861300" y="1691809"/>
              <a:ext cx="925513" cy="401302"/>
            </a:xfrm>
            <a:prstGeom prst="rect">
              <a:avLst/>
            </a:prstGeom>
            <a:noFill/>
          </p:spPr>
          <p:txBody>
            <a:bodyPr>
              <a:spAutoFit/>
            </a:bodyPr>
            <a:lstStyle/>
            <a:p>
              <a:pPr eaLnBrk="1" fontAlgn="auto" hangingPunct="1">
                <a:spcBef>
                  <a:spcPts val="0"/>
                </a:spcBef>
                <a:spcAft>
                  <a:spcPts val="0"/>
                </a:spcAft>
                <a:defRPr/>
              </a:pPr>
              <a:r>
                <a:rPr lang="en-US" sz="2000" b="1" dirty="0">
                  <a:solidFill>
                    <a:schemeClr val="accent2">
                      <a:lumMod val="75000"/>
                    </a:schemeClr>
                  </a:solidFill>
                  <a:latin typeface="+mn-lt"/>
                </a:rPr>
                <a:t>Driven</a:t>
              </a:r>
              <a:endParaRPr lang="en-US" sz="2000" dirty="0">
                <a:latin typeface="+mn-lt"/>
              </a:endParaRPr>
            </a:p>
          </p:txBody>
        </p:sp>
        <p:grpSp>
          <p:nvGrpSpPr>
            <p:cNvPr id="15" name="Group 98">
              <a:extLst>
                <a:ext uri="{FF2B5EF4-FFF2-40B4-BE49-F238E27FC236}">
                  <a16:creationId xmlns:a16="http://schemas.microsoft.com/office/drawing/2014/main" id="{53CC02BF-521A-823F-7B37-6E3484ADEC05}"/>
                </a:ext>
              </a:extLst>
            </p:cNvPr>
            <p:cNvGrpSpPr>
              <a:grpSpLocks/>
            </p:cNvGrpSpPr>
            <p:nvPr/>
          </p:nvGrpSpPr>
          <p:grpSpPr bwMode="auto">
            <a:xfrm rot="291554">
              <a:off x="6256338" y="1662113"/>
              <a:ext cx="779462" cy="1063625"/>
              <a:chOff x="52765" y="1530417"/>
              <a:chExt cx="780628" cy="1064206"/>
            </a:xfrm>
          </p:grpSpPr>
          <p:cxnSp>
            <p:nvCxnSpPr>
              <p:cNvPr id="24" name="Straight Arrow Connector 23">
                <a:extLst>
                  <a:ext uri="{FF2B5EF4-FFF2-40B4-BE49-F238E27FC236}">
                    <a16:creationId xmlns:a16="http://schemas.microsoft.com/office/drawing/2014/main" id="{B10B7ADA-BB91-CD02-F550-D3A5405A66FE}"/>
                  </a:ext>
                </a:extLst>
              </p:cNvPr>
              <p:cNvCxnSpPr>
                <a:cxnSpLocks/>
              </p:cNvCxnSpPr>
              <p:nvPr/>
            </p:nvCxnSpPr>
            <p:spPr>
              <a:xfrm flipV="1">
                <a:off x="52757" y="1529975"/>
                <a:ext cx="780628" cy="1064906"/>
              </a:xfrm>
              <a:prstGeom prst="straightConnector1">
                <a:avLst/>
              </a:prstGeom>
              <a:ln w="38100" cap="sq" cmpd="tri">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0D20137-F49F-EB21-255E-85BFC6465BF4}"/>
                  </a:ext>
                </a:extLst>
              </p:cNvPr>
              <p:cNvCxnSpPr>
                <a:cxnSpLocks/>
              </p:cNvCxnSpPr>
              <p:nvPr/>
            </p:nvCxnSpPr>
            <p:spPr>
              <a:xfrm flipH="1">
                <a:off x="93135" y="1657298"/>
                <a:ext cx="538968" cy="75702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7A5CE61-66F6-335C-86DF-7CE485071746}"/>
                  </a:ext>
                </a:extLst>
              </p:cNvPr>
              <p:cNvCxnSpPr>
                <a:cxnSpLocks/>
              </p:cNvCxnSpPr>
              <p:nvPr/>
            </p:nvCxnSpPr>
            <p:spPr>
              <a:xfrm flipH="1">
                <a:off x="202943" y="1609008"/>
                <a:ext cx="597793" cy="84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Group 99">
              <a:extLst>
                <a:ext uri="{FF2B5EF4-FFF2-40B4-BE49-F238E27FC236}">
                  <a16:creationId xmlns:a16="http://schemas.microsoft.com/office/drawing/2014/main" id="{45B4503D-79EF-4258-8A9C-B0B63D62A069}"/>
                </a:ext>
              </a:extLst>
            </p:cNvPr>
            <p:cNvGrpSpPr>
              <a:grpSpLocks/>
            </p:cNvGrpSpPr>
            <p:nvPr/>
          </p:nvGrpSpPr>
          <p:grpSpPr bwMode="auto">
            <a:xfrm rot="726177">
              <a:off x="7081113" y="1720174"/>
              <a:ext cx="189961" cy="927100"/>
              <a:chOff x="54016" y="1512215"/>
              <a:chExt cx="938379" cy="899200"/>
            </a:xfrm>
          </p:grpSpPr>
          <p:cxnSp>
            <p:nvCxnSpPr>
              <p:cNvPr id="21" name="Straight Arrow Connector 20">
                <a:extLst>
                  <a:ext uri="{FF2B5EF4-FFF2-40B4-BE49-F238E27FC236}">
                    <a16:creationId xmlns:a16="http://schemas.microsoft.com/office/drawing/2014/main" id="{BA7FCEBE-822C-3216-C6C9-76B2162D3DB2}"/>
                  </a:ext>
                </a:extLst>
              </p:cNvPr>
              <p:cNvCxnSpPr>
                <a:cxnSpLocks/>
              </p:cNvCxnSpPr>
              <p:nvPr/>
            </p:nvCxnSpPr>
            <p:spPr>
              <a:xfrm flipV="1">
                <a:off x="571023" y="1507526"/>
                <a:ext cx="274473" cy="878450"/>
              </a:xfrm>
              <a:prstGeom prst="straightConnector1">
                <a:avLst/>
              </a:prstGeom>
              <a:ln w="38100" cap="sq" cmpd="tri">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912FCF5-66B2-AC41-C7C2-9FF28F2B4D2B}"/>
                  </a:ext>
                </a:extLst>
              </p:cNvPr>
              <p:cNvCxnSpPr>
                <a:cxnSpLocks/>
              </p:cNvCxnSpPr>
              <p:nvPr/>
            </p:nvCxnSpPr>
            <p:spPr>
              <a:xfrm rot="20873823" flipH="1">
                <a:off x="21803" y="1540556"/>
                <a:ext cx="799885" cy="647684"/>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8C1CD0B-C9BB-154B-A580-E3DD3087FB1E}"/>
                  </a:ext>
                </a:extLst>
              </p:cNvPr>
              <p:cNvCxnSpPr>
                <a:cxnSpLocks/>
              </p:cNvCxnSpPr>
              <p:nvPr/>
            </p:nvCxnSpPr>
            <p:spPr>
              <a:xfrm>
                <a:off x="909974" y="1605884"/>
                <a:ext cx="7844" cy="60306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Group 106">
              <a:extLst>
                <a:ext uri="{FF2B5EF4-FFF2-40B4-BE49-F238E27FC236}">
                  <a16:creationId xmlns:a16="http://schemas.microsoft.com/office/drawing/2014/main" id="{A6DD94F3-401F-F13F-92A3-637EF91B397D}"/>
                </a:ext>
              </a:extLst>
            </p:cNvPr>
            <p:cNvGrpSpPr>
              <a:grpSpLocks/>
            </p:cNvGrpSpPr>
            <p:nvPr/>
          </p:nvGrpSpPr>
          <p:grpSpPr bwMode="auto">
            <a:xfrm rot="212053" flipH="1">
              <a:off x="7508875" y="1598613"/>
              <a:ext cx="781050" cy="1065212"/>
              <a:chOff x="52765" y="1530417"/>
              <a:chExt cx="780628" cy="1064206"/>
            </a:xfrm>
          </p:grpSpPr>
          <p:cxnSp>
            <p:nvCxnSpPr>
              <p:cNvPr id="18" name="Straight Arrow Connector 17">
                <a:extLst>
                  <a:ext uri="{FF2B5EF4-FFF2-40B4-BE49-F238E27FC236}">
                    <a16:creationId xmlns:a16="http://schemas.microsoft.com/office/drawing/2014/main" id="{31130C64-EFF3-3927-8FC8-5EE6C8D228CE}"/>
                  </a:ext>
                </a:extLst>
              </p:cNvPr>
              <p:cNvCxnSpPr>
                <a:cxnSpLocks/>
              </p:cNvCxnSpPr>
              <p:nvPr/>
            </p:nvCxnSpPr>
            <p:spPr>
              <a:xfrm flipV="1">
                <a:off x="52767" y="1530029"/>
                <a:ext cx="780628" cy="1064903"/>
              </a:xfrm>
              <a:prstGeom prst="straightConnector1">
                <a:avLst/>
              </a:prstGeom>
              <a:ln w="38100" cap="sq" cmpd="tri">
                <a:solidFill>
                  <a:schemeClr val="accent6">
                    <a:lumMod val="5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E22D4E5-DE52-44B4-6B70-B2DA0E737742}"/>
                  </a:ext>
                </a:extLst>
              </p:cNvPr>
              <p:cNvCxnSpPr>
                <a:cxnSpLocks/>
              </p:cNvCxnSpPr>
              <p:nvPr/>
            </p:nvCxnSpPr>
            <p:spPr>
              <a:xfrm flipH="1">
                <a:off x="159160" y="1628889"/>
                <a:ext cx="539458" cy="760645"/>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A94F268-1F75-EF15-D506-4B29F6D586C5}"/>
                  </a:ext>
                </a:extLst>
              </p:cNvPr>
              <p:cNvCxnSpPr>
                <a:cxnSpLocks/>
              </p:cNvCxnSpPr>
              <p:nvPr/>
            </p:nvCxnSpPr>
            <p:spPr>
              <a:xfrm flipH="1">
                <a:off x="225440" y="1630088"/>
                <a:ext cx="598164" cy="82720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7" name="TextBox 26">
            <a:extLst>
              <a:ext uri="{FF2B5EF4-FFF2-40B4-BE49-F238E27FC236}">
                <a16:creationId xmlns:a16="http://schemas.microsoft.com/office/drawing/2014/main" id="{273C73BD-955B-5FC8-5522-6D3247EB644E}"/>
              </a:ext>
            </a:extLst>
          </p:cNvPr>
          <p:cNvSpPr txBox="1"/>
          <p:nvPr/>
        </p:nvSpPr>
        <p:spPr bwMode="auto">
          <a:xfrm>
            <a:off x="-22286" y="565754"/>
            <a:ext cx="1771711" cy="400110"/>
          </a:xfrm>
          <a:prstGeom prst="rect">
            <a:avLst/>
          </a:prstGeom>
          <a:noFill/>
        </p:spPr>
        <p:txBody>
          <a:bodyPr wrap="square">
            <a:spAutoFit/>
          </a:bodyPr>
          <a:lstStyle/>
          <a:p>
            <a:pPr eaLnBrk="1" fontAlgn="auto" hangingPunct="1">
              <a:spcBef>
                <a:spcPts val="0"/>
              </a:spcBef>
              <a:spcAft>
                <a:spcPts val="0"/>
              </a:spcAft>
              <a:defRPr/>
            </a:pPr>
            <a:r>
              <a:rPr lang="en-US" sz="2000" b="1" dirty="0">
                <a:solidFill>
                  <a:srgbClr val="3333FF"/>
                </a:solidFill>
                <a:latin typeface="+mn-lt"/>
              </a:rPr>
              <a:t>Consciousness</a:t>
            </a:r>
            <a:endParaRPr lang="en-US" sz="2000" dirty="0">
              <a:solidFill>
                <a:srgbClr val="3333FF"/>
              </a:solidFill>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E85B9-9A6B-0B4B-E86B-73640556C63B}"/>
              </a:ext>
            </a:extLst>
          </p:cNvPr>
          <p:cNvSpPr txBox="1"/>
          <p:nvPr/>
        </p:nvSpPr>
        <p:spPr>
          <a:xfrm>
            <a:off x="6631620" y="0"/>
            <a:ext cx="5560380" cy="4447371"/>
          </a:xfrm>
          <a:prstGeom prst="rect">
            <a:avLst/>
          </a:prstGeom>
          <a:noFill/>
        </p:spPr>
        <p:txBody>
          <a:bodyPr wrap="square">
            <a:spAutoFit/>
          </a:bodyPr>
          <a:lstStyle/>
          <a:p>
            <a:r>
              <a:rPr lang="en-US" sz="1600" dirty="0"/>
              <a:t>Light emanating from a great lamp inside a pot </a:t>
            </a:r>
          </a:p>
          <a:p>
            <a:r>
              <a:rPr lang="en-US" sz="1600" dirty="0"/>
              <a:t>with many holes spreads light in all directions; </a:t>
            </a:r>
          </a:p>
          <a:p>
            <a:r>
              <a:rPr lang="en-US" sz="1600" b="1" dirty="0">
                <a:solidFill>
                  <a:srgbClr val="3333FF"/>
                </a:solidFill>
              </a:rPr>
              <a:t>Wisdom that emanates through the sense </a:t>
            </a:r>
          </a:p>
          <a:p>
            <a:r>
              <a:rPr lang="en-US" sz="1600" b="1" dirty="0">
                <a:solidFill>
                  <a:srgbClr val="3333FF"/>
                </a:solidFill>
              </a:rPr>
              <a:t>organs is the cause of throbbing enlightenment.  </a:t>
            </a:r>
          </a:p>
          <a:p>
            <a:r>
              <a:rPr lang="en-US" sz="1600" dirty="0"/>
              <a:t>One who realizes “I know myself”, will realize that “</a:t>
            </a:r>
          </a:p>
          <a:p>
            <a:r>
              <a:rPr lang="en-US" sz="1600" b="1" u="sng" dirty="0">
                <a:solidFill>
                  <a:srgbClr val="3333FF"/>
                </a:solidFill>
              </a:rPr>
              <a:t>He” alone shines and everything else is this Jagat </a:t>
            </a:r>
          </a:p>
          <a:p>
            <a:r>
              <a:rPr lang="en-US" sz="1600" b="1" u="sng" dirty="0">
                <a:solidFill>
                  <a:srgbClr val="3333FF"/>
                </a:solidFill>
              </a:rPr>
              <a:t>(i.e.) “world”</a:t>
            </a:r>
            <a:r>
              <a:rPr lang="en-US" sz="1600" u="sng" dirty="0"/>
              <a:t>.    </a:t>
            </a:r>
            <a:r>
              <a:rPr lang="en-US" sz="1600" i="1" dirty="0" err="1"/>
              <a:t>Ekam</a:t>
            </a:r>
            <a:r>
              <a:rPr lang="en-US" sz="1600" i="1" dirty="0"/>
              <a:t> Sathyam; Jagat </a:t>
            </a:r>
            <a:r>
              <a:rPr lang="en-US" sz="1600" i="1" dirty="0" err="1"/>
              <a:t>Mitya</a:t>
            </a:r>
            <a:r>
              <a:rPr lang="en-US" sz="1600" i="1" dirty="0"/>
              <a:t> . </a:t>
            </a:r>
          </a:p>
          <a:p>
            <a:r>
              <a:rPr lang="en-US" sz="1600" dirty="0"/>
              <a:t>I bow down to that image of Sri Guru within, </a:t>
            </a:r>
          </a:p>
          <a:p>
            <a:r>
              <a:rPr lang="en-US" sz="1600" dirty="0"/>
              <a:t>Sri Dakshinamurthi	4</a:t>
            </a:r>
          </a:p>
          <a:p>
            <a:endParaRPr lang="en-US" sz="1100" dirty="0"/>
          </a:p>
          <a:p>
            <a:r>
              <a:rPr lang="en-US" sz="1600" dirty="0"/>
              <a:t>Some scholars think that our body, breathing, sense organs, earth, mind and the space are the real and the truth. Are they not like the intense but naive arguments of the blind, innocent girls and children? That confusion, the great power play of thy maya or illusion can be eliminated only by thee (i.e.) </a:t>
            </a:r>
            <a:r>
              <a:rPr lang="en-US" sz="1600" b="1" dirty="0">
                <a:solidFill>
                  <a:srgbClr val="3333FF"/>
                </a:solidFill>
              </a:rPr>
              <a:t>Knowledge and understanding of Brahman – Universal Consciousness</a:t>
            </a:r>
            <a:r>
              <a:rPr lang="en-US" sz="1600" dirty="0"/>
              <a:t>. </a:t>
            </a:r>
          </a:p>
          <a:p>
            <a:r>
              <a:rPr lang="en-US" sz="1600" dirty="0"/>
              <a:t>I bow down to that image of Sri Guru within,  </a:t>
            </a:r>
          </a:p>
          <a:p>
            <a:r>
              <a:rPr lang="en-US" sz="1600" dirty="0"/>
              <a:t>Sri Dakshinamurthi      5</a:t>
            </a:r>
          </a:p>
        </p:txBody>
      </p:sp>
      <p:sp>
        <p:nvSpPr>
          <p:cNvPr id="5" name="TextBox 4">
            <a:extLst>
              <a:ext uri="{FF2B5EF4-FFF2-40B4-BE49-F238E27FC236}">
                <a16:creationId xmlns:a16="http://schemas.microsoft.com/office/drawing/2014/main" id="{CCE1C294-9833-0541-3938-8DAE901B97CE}"/>
              </a:ext>
            </a:extLst>
          </p:cNvPr>
          <p:cNvSpPr txBox="1"/>
          <p:nvPr/>
        </p:nvSpPr>
        <p:spPr>
          <a:xfrm>
            <a:off x="78902" y="23150"/>
            <a:ext cx="2957417" cy="5239896"/>
          </a:xfrm>
          <a:prstGeom prst="rect">
            <a:avLst/>
          </a:prstGeom>
          <a:noFill/>
        </p:spPr>
        <p:txBody>
          <a:bodyPr wrap="square">
            <a:spAutoFit/>
          </a:bodyPr>
          <a:lstStyle/>
          <a:p>
            <a:r>
              <a:rPr lang="hi-IN" b="1" i="0" dirty="0">
                <a:solidFill>
                  <a:srgbClr val="000000"/>
                </a:solidFill>
                <a:effectLst/>
                <a:latin typeface="Mangal" panose="02040503050203030202" pitchFamily="18" charset="0"/>
              </a:rPr>
              <a:t>नानाच्छिद्रघटोदरस्थित</a:t>
            </a:r>
            <a:r>
              <a:rPr lang="en-US" b="1" i="0" dirty="0">
                <a:solidFill>
                  <a:srgbClr val="000000"/>
                </a:solidFill>
                <a:effectLst/>
                <a:latin typeface="Mangal" panose="02040503050203030202" pitchFamily="18" charset="0"/>
              </a:rPr>
              <a:t> </a:t>
            </a:r>
          </a:p>
          <a:p>
            <a:r>
              <a:rPr lang="hi-IN" b="1" i="0" dirty="0">
                <a:solidFill>
                  <a:srgbClr val="000000"/>
                </a:solidFill>
                <a:effectLst/>
                <a:latin typeface="Mangal" panose="02040503050203030202" pitchFamily="18" charset="0"/>
              </a:rPr>
              <a:t>महादीप</a:t>
            </a:r>
            <a:r>
              <a:rPr lang="en-US" b="1" dirty="0">
                <a:solidFill>
                  <a:srgbClr val="000000"/>
                </a:solidFill>
                <a:latin typeface="Mangal" panose="02040503050203030202" pitchFamily="18" charset="0"/>
              </a:rPr>
              <a:t> </a:t>
            </a:r>
            <a:r>
              <a:rPr lang="hi-IN" b="1" i="0" dirty="0">
                <a:solidFill>
                  <a:srgbClr val="000000"/>
                </a:solidFill>
                <a:effectLst/>
                <a:latin typeface="Mangal" panose="02040503050203030202" pitchFamily="18" charset="0"/>
              </a:rPr>
              <a:t>प्रभा भास्वरं</a:t>
            </a:r>
            <a:br>
              <a:rPr lang="hi-IN" dirty="0"/>
            </a:br>
            <a:r>
              <a:rPr lang="hi-IN" b="1" i="0" dirty="0">
                <a:solidFill>
                  <a:srgbClr val="000000"/>
                </a:solidFill>
                <a:effectLst/>
                <a:latin typeface="Mangal" panose="02040503050203030202" pitchFamily="18" charset="0"/>
              </a:rPr>
              <a:t>ज्ञानं यस्य तु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चक्षुरादिकरणद्वारा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वहिः स्पन्दते ।</a:t>
            </a:r>
            <a:br>
              <a:rPr lang="hi-IN" sz="1050" dirty="0"/>
            </a:br>
            <a:r>
              <a:rPr lang="hi-IN" b="1" i="0" dirty="0">
                <a:solidFill>
                  <a:srgbClr val="000000"/>
                </a:solidFill>
                <a:effectLst/>
                <a:latin typeface="Mangal" panose="02040503050203030202" pitchFamily="18" charset="0"/>
              </a:rPr>
              <a:t>जानामीति तमेव भान्त</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मनुभात्येतत्समस्तं जगत्</a:t>
            </a:r>
            <a:br>
              <a:rPr lang="hi-IN" dirty="0"/>
            </a:br>
            <a:r>
              <a:rPr lang="hi-IN" b="1" i="0" dirty="0">
                <a:solidFill>
                  <a:srgbClr val="000000"/>
                </a:solidFill>
                <a:effectLst/>
                <a:latin typeface="Mangal" panose="02040503050203030202" pitchFamily="18" charset="0"/>
              </a:rPr>
              <a:t>तस्मै श्रीगुरुमूर्तये नम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इदं श्रीदक्षिणामूर्तये ॥४॥</a:t>
            </a:r>
            <a:endParaRPr lang="en-US" b="1" i="0" dirty="0">
              <a:solidFill>
                <a:srgbClr val="000000"/>
              </a:solidFill>
              <a:effectLst/>
              <a:latin typeface="Mangal" panose="02040503050203030202" pitchFamily="18" charset="0"/>
            </a:endParaRPr>
          </a:p>
          <a:p>
            <a:endParaRPr lang="en-US" sz="800" b="1" i="0" dirty="0">
              <a:solidFill>
                <a:srgbClr val="000000"/>
              </a:solidFill>
              <a:effectLst/>
              <a:latin typeface="Mangal" panose="02040503050203030202" pitchFamily="18" charset="0"/>
            </a:endParaRPr>
          </a:p>
          <a:p>
            <a:endParaRPr lang="en-US" sz="1050" b="1" dirty="0">
              <a:solidFill>
                <a:srgbClr val="000000"/>
              </a:solidFill>
              <a:latin typeface="Mangal" panose="02040503050203030202" pitchFamily="18" charset="0"/>
            </a:endParaRPr>
          </a:p>
          <a:p>
            <a:r>
              <a:rPr lang="hi-IN" b="1" i="0" dirty="0">
                <a:solidFill>
                  <a:srgbClr val="000000"/>
                </a:solidFill>
                <a:effectLst/>
                <a:latin typeface="Mangal" panose="02040503050203030202" pitchFamily="18" charset="0"/>
              </a:rPr>
              <a:t>देहं प्राणमपीन्द्रियाण्यपि चलां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बुद्धिं च शून्यं विदुः</a:t>
            </a:r>
            <a:br>
              <a:rPr lang="hi-IN" dirty="0"/>
            </a:br>
            <a:r>
              <a:rPr lang="hi-IN" b="1" i="0" dirty="0">
                <a:solidFill>
                  <a:srgbClr val="000000"/>
                </a:solidFill>
                <a:effectLst/>
                <a:latin typeface="Mangal" panose="02040503050203030202" pitchFamily="18" charset="0"/>
              </a:rPr>
              <a:t>स्त्रीबालान्धजडोपमास्त्वहमिति</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भ्रान्ता भृशं वादिनः ।</a:t>
            </a:r>
            <a:br>
              <a:rPr lang="hi-IN" dirty="0"/>
            </a:br>
            <a:r>
              <a:rPr lang="hi-IN" b="1" i="0" dirty="0">
                <a:solidFill>
                  <a:srgbClr val="000000"/>
                </a:solidFill>
                <a:effectLst/>
                <a:latin typeface="Mangal" panose="02040503050203030202" pitchFamily="18" charset="0"/>
              </a:rPr>
              <a:t>मायाशक्तिविलासकल्पित</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महाव्यामोहसंहारिणे</a:t>
            </a:r>
            <a:r>
              <a:rPr lang="en-US" b="1" dirty="0">
                <a:solidFill>
                  <a:srgbClr val="000000"/>
                </a:solidFill>
                <a:latin typeface="Mangal" panose="02040503050203030202" pitchFamily="18" charset="0"/>
              </a:rPr>
              <a:t> </a:t>
            </a:r>
          </a:p>
          <a:p>
            <a:r>
              <a:rPr lang="hi-IN" b="1" i="0" dirty="0">
                <a:solidFill>
                  <a:srgbClr val="000000"/>
                </a:solidFill>
                <a:effectLst/>
                <a:latin typeface="Mangal" panose="02040503050203030202" pitchFamily="18" charset="0"/>
              </a:rPr>
              <a:t>तस्मै श्रीगुरुमूर्तये नम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इदं श्रीदक्षिणामूर्तये ॥५॥</a:t>
            </a:r>
            <a:endParaRPr lang="en-US" dirty="0"/>
          </a:p>
        </p:txBody>
      </p:sp>
      <p:grpSp>
        <p:nvGrpSpPr>
          <p:cNvPr id="2" name="Group 43">
            <a:extLst>
              <a:ext uri="{FF2B5EF4-FFF2-40B4-BE49-F238E27FC236}">
                <a16:creationId xmlns:a16="http://schemas.microsoft.com/office/drawing/2014/main" id="{D618DE11-5E03-A7CD-8B28-20EE585925EC}"/>
              </a:ext>
            </a:extLst>
          </p:cNvPr>
          <p:cNvGrpSpPr>
            <a:grpSpLocks/>
          </p:cNvGrpSpPr>
          <p:nvPr/>
        </p:nvGrpSpPr>
        <p:grpSpPr bwMode="auto">
          <a:xfrm>
            <a:off x="3605734" y="4593993"/>
            <a:ext cx="6051772" cy="2113781"/>
            <a:chOff x="629529" y="4865305"/>
            <a:chExt cx="6258666" cy="1952529"/>
          </a:xfrm>
        </p:grpSpPr>
        <p:sp>
          <p:nvSpPr>
            <p:cNvPr id="4" name="Oval 3">
              <a:extLst>
                <a:ext uri="{FF2B5EF4-FFF2-40B4-BE49-F238E27FC236}">
                  <a16:creationId xmlns:a16="http://schemas.microsoft.com/office/drawing/2014/main" id="{8817D77C-072F-4246-AFF9-52F40FB855CA}"/>
                </a:ext>
              </a:extLst>
            </p:cNvPr>
            <p:cNvSpPr/>
            <p:nvPr/>
          </p:nvSpPr>
          <p:spPr>
            <a:xfrm>
              <a:off x="2677127" y="4865305"/>
              <a:ext cx="4123767" cy="1952529"/>
            </a:xfrm>
            <a:prstGeom prst="ellipse">
              <a:avLst/>
            </a:prstGeom>
            <a:solidFill>
              <a:schemeClr val="accent2">
                <a:lumMod val="60000"/>
                <a:lumOff val="40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p>
          </p:txBody>
        </p:sp>
        <p:sp>
          <p:nvSpPr>
            <p:cNvPr id="6" name="Oval 5">
              <a:extLst>
                <a:ext uri="{FF2B5EF4-FFF2-40B4-BE49-F238E27FC236}">
                  <a16:creationId xmlns:a16="http://schemas.microsoft.com/office/drawing/2014/main" id="{A5B4EDF9-55AE-6350-3380-82C2F09EBA65}"/>
                </a:ext>
              </a:extLst>
            </p:cNvPr>
            <p:cNvSpPr/>
            <p:nvPr/>
          </p:nvSpPr>
          <p:spPr>
            <a:xfrm>
              <a:off x="688259" y="4865305"/>
              <a:ext cx="4123767" cy="1952529"/>
            </a:xfrm>
            <a:prstGeom prst="ellipse">
              <a:avLst/>
            </a:prstGeom>
            <a:solidFill>
              <a:schemeClr val="accent6">
                <a:lumMod val="75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p>
          </p:txBody>
        </p:sp>
        <p:sp>
          <p:nvSpPr>
            <p:cNvPr id="7" name="TextBox 5">
              <a:extLst>
                <a:ext uri="{FF2B5EF4-FFF2-40B4-BE49-F238E27FC236}">
                  <a16:creationId xmlns:a16="http://schemas.microsoft.com/office/drawing/2014/main" id="{264A7E6F-6573-2975-9FFB-94FCB65D6F0E}"/>
                </a:ext>
              </a:extLst>
            </p:cNvPr>
            <p:cNvSpPr txBox="1">
              <a:spLocks noChangeArrowheads="1"/>
            </p:cNvSpPr>
            <p:nvPr/>
          </p:nvSpPr>
          <p:spPr bwMode="auto">
            <a:xfrm>
              <a:off x="3024428" y="5041929"/>
              <a:ext cx="1601912"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600" i="1">
                  <a:solidFill>
                    <a:srgbClr val="0000FF"/>
                  </a:solidFill>
                </a:rPr>
                <a:t>Brahman</a:t>
              </a:r>
              <a:r>
                <a:rPr lang="en-US" altLang="en-US" sz="1600" b="1">
                  <a:solidFill>
                    <a:srgbClr val="0000FF"/>
                  </a:solidFill>
                </a:rPr>
                <a:t>:</a:t>
              </a:r>
            </a:p>
            <a:p>
              <a:pPr algn="ctr">
                <a:lnSpc>
                  <a:spcPct val="100000"/>
                </a:lnSpc>
                <a:spcBef>
                  <a:spcPct val="0"/>
                </a:spcBef>
                <a:buFontTx/>
                <a:buNone/>
              </a:pPr>
              <a:r>
                <a:rPr lang="en-US" altLang="en-US" sz="1200">
                  <a:solidFill>
                    <a:srgbClr val="0000FF"/>
                  </a:solidFill>
                </a:rPr>
                <a:t>That which enables … </a:t>
              </a:r>
            </a:p>
            <a:p>
              <a:pPr algn="ctr">
                <a:lnSpc>
                  <a:spcPct val="100000"/>
                </a:lnSpc>
                <a:spcBef>
                  <a:spcPct val="0"/>
                </a:spcBef>
                <a:buFontTx/>
                <a:buNone/>
              </a:pPr>
              <a:r>
                <a:rPr lang="en-US" altLang="en-US" sz="1100">
                  <a:solidFill>
                    <a:srgbClr val="0000FF"/>
                  </a:solidFill>
                </a:rPr>
                <a:t>Fire to Burn</a:t>
              </a:r>
            </a:p>
            <a:p>
              <a:pPr algn="ctr">
                <a:lnSpc>
                  <a:spcPct val="100000"/>
                </a:lnSpc>
                <a:spcBef>
                  <a:spcPct val="0"/>
                </a:spcBef>
                <a:buFontTx/>
                <a:buNone/>
              </a:pPr>
              <a:r>
                <a:rPr lang="en-US" altLang="en-US" sz="1100">
                  <a:solidFill>
                    <a:srgbClr val="0000FF"/>
                  </a:solidFill>
                </a:rPr>
                <a:t>Wind to move</a:t>
              </a:r>
            </a:p>
            <a:p>
              <a:pPr algn="ctr">
                <a:lnSpc>
                  <a:spcPct val="100000"/>
                </a:lnSpc>
                <a:spcBef>
                  <a:spcPct val="0"/>
                </a:spcBef>
                <a:buFontTx/>
                <a:buNone/>
              </a:pPr>
              <a:r>
                <a:rPr lang="en-US" altLang="en-US" sz="1100">
                  <a:solidFill>
                    <a:srgbClr val="0000FF"/>
                  </a:solidFill>
                </a:rPr>
                <a:t>Sun to shine</a:t>
              </a:r>
            </a:p>
            <a:p>
              <a:pPr algn="ctr">
                <a:lnSpc>
                  <a:spcPct val="100000"/>
                </a:lnSpc>
                <a:spcBef>
                  <a:spcPct val="0"/>
                </a:spcBef>
                <a:buFontTx/>
                <a:buNone/>
              </a:pPr>
              <a:r>
                <a:rPr lang="en-US" altLang="en-US" sz="1100">
                  <a:solidFill>
                    <a:srgbClr val="0000FF"/>
                  </a:solidFill>
                </a:rPr>
                <a:t>Eyes to blink</a:t>
              </a:r>
            </a:p>
            <a:p>
              <a:pPr algn="ctr">
                <a:lnSpc>
                  <a:spcPct val="100000"/>
                </a:lnSpc>
                <a:spcBef>
                  <a:spcPct val="0"/>
                </a:spcBef>
                <a:buFontTx/>
                <a:buNone/>
              </a:pPr>
              <a:r>
                <a:rPr lang="en-US" altLang="en-US" sz="1100">
                  <a:solidFill>
                    <a:srgbClr val="0000FF"/>
                  </a:solidFill>
                </a:rPr>
                <a:t>Planets to revolve</a:t>
              </a:r>
            </a:p>
            <a:p>
              <a:pPr algn="ctr">
                <a:lnSpc>
                  <a:spcPct val="100000"/>
                </a:lnSpc>
                <a:spcBef>
                  <a:spcPct val="0"/>
                </a:spcBef>
                <a:buFontTx/>
                <a:buNone/>
              </a:pPr>
              <a:r>
                <a:rPr lang="en-US" altLang="en-US" sz="1100">
                  <a:solidFill>
                    <a:srgbClr val="0000FF"/>
                  </a:solidFill>
                </a:rPr>
                <a:t>Universe to exist</a:t>
              </a:r>
            </a:p>
            <a:p>
              <a:pPr algn="ctr">
                <a:lnSpc>
                  <a:spcPct val="100000"/>
                </a:lnSpc>
                <a:spcBef>
                  <a:spcPct val="0"/>
                </a:spcBef>
                <a:buFontTx/>
                <a:buNone/>
              </a:pPr>
              <a:r>
                <a:rPr lang="en-US" altLang="en-US" sz="1100">
                  <a:solidFill>
                    <a:srgbClr val="0000FF"/>
                  </a:solidFill>
                </a:rPr>
                <a:t>…..</a:t>
              </a:r>
            </a:p>
          </p:txBody>
        </p:sp>
        <p:sp>
          <p:nvSpPr>
            <p:cNvPr id="8" name="TextBox 6">
              <a:extLst>
                <a:ext uri="{FF2B5EF4-FFF2-40B4-BE49-F238E27FC236}">
                  <a16:creationId xmlns:a16="http://schemas.microsoft.com/office/drawing/2014/main" id="{26128282-7259-AD86-AAC4-0423BCE7BD52}"/>
                </a:ext>
              </a:extLst>
            </p:cNvPr>
            <p:cNvSpPr txBox="1">
              <a:spLocks noChangeArrowheads="1"/>
            </p:cNvSpPr>
            <p:nvPr/>
          </p:nvSpPr>
          <p:spPr bwMode="auto">
            <a:xfrm>
              <a:off x="4746768" y="5208759"/>
              <a:ext cx="2141427" cy="123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200"/>
                <a:t>Based on </a:t>
              </a:r>
            </a:p>
            <a:p>
              <a:pPr algn="ctr">
                <a:lnSpc>
                  <a:spcPct val="100000"/>
                </a:lnSpc>
                <a:spcBef>
                  <a:spcPct val="0"/>
                </a:spcBef>
                <a:buFontTx/>
                <a:buNone/>
              </a:pPr>
              <a:r>
                <a:rPr lang="en-US" altLang="en-US" sz="1400" b="1"/>
                <a:t>“Laws of Nature”</a:t>
              </a:r>
            </a:p>
            <a:p>
              <a:pPr algn="ctr">
                <a:lnSpc>
                  <a:spcPct val="100000"/>
                </a:lnSpc>
                <a:spcBef>
                  <a:spcPct val="0"/>
                </a:spcBef>
                <a:buFontTx/>
                <a:buNone/>
              </a:pPr>
              <a:r>
                <a:rPr lang="en-US" altLang="en-US" sz="1200"/>
                <a:t>Inferred through Objective analysis of data and conclusion.</a:t>
              </a:r>
            </a:p>
            <a:p>
              <a:pPr algn="ctr">
                <a:lnSpc>
                  <a:spcPct val="100000"/>
                </a:lnSpc>
                <a:spcBef>
                  <a:spcPct val="0"/>
                </a:spcBef>
                <a:buFontTx/>
                <a:buNone/>
              </a:pPr>
              <a:endParaRPr lang="en-US" altLang="en-US" sz="800"/>
            </a:p>
            <a:p>
              <a:pPr algn="ctr">
                <a:lnSpc>
                  <a:spcPct val="100000"/>
                </a:lnSpc>
                <a:spcBef>
                  <a:spcPct val="0"/>
                </a:spcBef>
                <a:buFontTx/>
                <a:buNone/>
              </a:pPr>
              <a:r>
                <a:rPr lang="en-US" altLang="en-US" sz="1600" b="1"/>
                <a:t>Science</a:t>
              </a:r>
            </a:p>
          </p:txBody>
        </p:sp>
        <p:sp>
          <p:nvSpPr>
            <p:cNvPr id="9" name="TextBox 9">
              <a:extLst>
                <a:ext uri="{FF2B5EF4-FFF2-40B4-BE49-F238E27FC236}">
                  <a16:creationId xmlns:a16="http://schemas.microsoft.com/office/drawing/2014/main" id="{79F0090A-0015-6CCB-DC95-4F1CC65F133B}"/>
                </a:ext>
              </a:extLst>
            </p:cNvPr>
            <p:cNvSpPr txBox="1">
              <a:spLocks noChangeArrowheads="1"/>
            </p:cNvSpPr>
            <p:nvPr/>
          </p:nvSpPr>
          <p:spPr bwMode="auto">
            <a:xfrm>
              <a:off x="629529" y="5208759"/>
              <a:ext cx="2235588" cy="1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200" dirty="0"/>
                <a:t>Based on </a:t>
              </a:r>
              <a:r>
                <a:rPr lang="en-US" altLang="en-US" sz="1400" b="1" dirty="0"/>
                <a:t>Faith</a:t>
              </a:r>
              <a:r>
                <a:rPr lang="en-US" altLang="en-US" sz="1200" dirty="0"/>
                <a:t>, </a:t>
              </a:r>
            </a:p>
            <a:p>
              <a:pPr algn="ctr">
                <a:lnSpc>
                  <a:spcPct val="100000"/>
                </a:lnSpc>
                <a:spcBef>
                  <a:spcPct val="0"/>
                </a:spcBef>
                <a:buFontTx/>
                <a:buNone/>
              </a:pPr>
              <a:r>
                <a:rPr lang="en-US" altLang="en-US" sz="1600" dirty="0"/>
                <a:t>God </a:t>
              </a:r>
              <a:r>
                <a:rPr lang="en-US" altLang="en-US" sz="1200" dirty="0"/>
                <a:t>as the judge or standard; </a:t>
              </a:r>
            </a:p>
            <a:p>
              <a:pPr algn="ctr">
                <a:lnSpc>
                  <a:spcPct val="100000"/>
                </a:lnSpc>
                <a:spcBef>
                  <a:spcPct val="0"/>
                </a:spcBef>
                <a:buFontTx/>
                <a:buNone/>
              </a:pPr>
              <a:r>
                <a:rPr lang="en-US" altLang="en-US" sz="1200" b="1" u="sng" dirty="0"/>
                <a:t>Divinity as a reference or</a:t>
              </a:r>
            </a:p>
            <a:p>
              <a:pPr algn="ctr">
                <a:lnSpc>
                  <a:spcPct val="100000"/>
                </a:lnSpc>
                <a:spcBef>
                  <a:spcPct val="0"/>
                </a:spcBef>
                <a:buFontTx/>
                <a:buNone/>
              </a:pPr>
              <a:r>
                <a:rPr lang="en-US" altLang="en-US" sz="1200" b="1" u="sng" dirty="0"/>
                <a:t>Standard for objectivity</a:t>
              </a:r>
            </a:p>
            <a:p>
              <a:pPr algn="ctr">
                <a:lnSpc>
                  <a:spcPct val="100000"/>
                </a:lnSpc>
                <a:spcBef>
                  <a:spcPct val="0"/>
                </a:spcBef>
                <a:buFontTx/>
                <a:buNone/>
              </a:pPr>
              <a:endParaRPr lang="en-US" altLang="en-US" sz="800" b="1" u="sng" dirty="0"/>
            </a:p>
            <a:p>
              <a:pPr algn="ctr">
                <a:lnSpc>
                  <a:spcPct val="100000"/>
                </a:lnSpc>
                <a:spcBef>
                  <a:spcPct val="0"/>
                </a:spcBef>
                <a:buFontTx/>
                <a:buNone/>
              </a:pPr>
              <a:r>
                <a:rPr lang="en-US" altLang="en-US" sz="1600" b="1" dirty="0"/>
                <a:t>Theology</a:t>
              </a:r>
            </a:p>
          </p:txBody>
        </p:sp>
      </p:grpSp>
      <p:sp>
        <p:nvSpPr>
          <p:cNvPr id="10" name="TextBox 39">
            <a:extLst>
              <a:ext uri="{FF2B5EF4-FFF2-40B4-BE49-F238E27FC236}">
                <a16:creationId xmlns:a16="http://schemas.microsoft.com/office/drawing/2014/main" id="{DC74F98D-2E9F-1FC0-FE8B-033D464CD684}"/>
              </a:ext>
            </a:extLst>
          </p:cNvPr>
          <p:cNvSpPr txBox="1">
            <a:spLocks noChangeArrowheads="1"/>
          </p:cNvSpPr>
          <p:nvPr/>
        </p:nvSpPr>
        <p:spPr bwMode="auto">
          <a:xfrm>
            <a:off x="0" y="5061169"/>
            <a:ext cx="3763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u="sng" dirty="0">
                <a:solidFill>
                  <a:schemeClr val="accent2">
                    <a:lumMod val="75000"/>
                  </a:schemeClr>
                </a:solidFill>
                <a:latin typeface="Arial" panose="020B0604020202020204" pitchFamily="34" charset="0"/>
              </a:rPr>
              <a:t>Vedic Philosophy:</a:t>
            </a:r>
          </a:p>
          <a:p>
            <a:pPr>
              <a:lnSpc>
                <a:spcPct val="100000"/>
              </a:lnSpc>
              <a:spcBef>
                <a:spcPct val="0"/>
              </a:spcBef>
              <a:buNone/>
            </a:pPr>
            <a:r>
              <a:rPr lang="en-US" altLang="en-US" sz="1400" b="1" dirty="0">
                <a:solidFill>
                  <a:srgbClr val="3333FF"/>
                </a:solidFill>
                <a:latin typeface="Arial" panose="020B0604020202020204" pitchFamily="34" charset="0"/>
              </a:rPr>
              <a:t>Universe is enabled by infinite driving forces of nature, known and Un-known. All such forces – enablers -  are identified by a singular noun: Brahman.</a:t>
            </a:r>
          </a:p>
          <a:p>
            <a:pPr>
              <a:lnSpc>
                <a:spcPct val="100000"/>
              </a:lnSpc>
              <a:spcBef>
                <a:spcPct val="0"/>
              </a:spcBef>
              <a:buFontTx/>
              <a:buNone/>
            </a:pPr>
            <a:r>
              <a:rPr lang="en-US" altLang="en-US" sz="1400" b="1" u="sng" dirty="0">
                <a:solidFill>
                  <a:schemeClr val="accent2">
                    <a:lumMod val="75000"/>
                  </a:schemeClr>
                </a:solidFill>
                <a:latin typeface="Arial" panose="020B0604020202020204" pitchFamily="34" charset="0"/>
              </a:rPr>
              <a:t>Spirituality </a:t>
            </a:r>
            <a:r>
              <a:rPr lang="en-US" altLang="en-US" sz="1400" b="1" dirty="0">
                <a:solidFill>
                  <a:srgbClr val="3333FF"/>
                </a:solidFill>
                <a:latin typeface="Arial" panose="020B0604020202020204" pitchFamily="34" charset="0"/>
              </a:rPr>
              <a:t>:</a:t>
            </a:r>
          </a:p>
          <a:p>
            <a:pPr>
              <a:lnSpc>
                <a:spcPct val="100000"/>
              </a:lnSpc>
              <a:spcBef>
                <a:spcPct val="0"/>
              </a:spcBef>
              <a:buFontTx/>
              <a:buNone/>
            </a:pPr>
            <a:r>
              <a:rPr lang="en-US" altLang="en-US" sz="1400" b="1" dirty="0">
                <a:solidFill>
                  <a:srgbClr val="3333FF"/>
                </a:solidFill>
                <a:latin typeface="Arial" panose="020B0604020202020204" pitchFamily="34" charset="0"/>
              </a:rPr>
              <a:t>Understanding our connection</a:t>
            </a:r>
          </a:p>
          <a:p>
            <a:pPr>
              <a:lnSpc>
                <a:spcPct val="100000"/>
              </a:lnSpc>
              <a:spcBef>
                <a:spcPct val="0"/>
              </a:spcBef>
              <a:buFontTx/>
              <a:buNone/>
            </a:pPr>
            <a:r>
              <a:rPr lang="en-US" altLang="en-US" sz="1400" b="1" dirty="0">
                <a:solidFill>
                  <a:srgbClr val="3333FF"/>
                </a:solidFill>
                <a:latin typeface="Arial" panose="020B0604020202020204" pitchFamily="34" charset="0"/>
              </a:rPr>
              <a:t>with the “Spirit” or the driving force!</a:t>
            </a:r>
          </a:p>
        </p:txBody>
      </p:sp>
      <p:sp>
        <p:nvSpPr>
          <p:cNvPr id="14" name="TextBox 13">
            <a:extLst>
              <a:ext uri="{FF2B5EF4-FFF2-40B4-BE49-F238E27FC236}">
                <a16:creationId xmlns:a16="http://schemas.microsoft.com/office/drawing/2014/main" id="{5F99CADB-027C-B8FE-1F77-52391EE5723B}"/>
              </a:ext>
            </a:extLst>
          </p:cNvPr>
          <p:cNvSpPr txBox="1"/>
          <p:nvPr/>
        </p:nvSpPr>
        <p:spPr>
          <a:xfrm>
            <a:off x="2833336" y="-10225"/>
            <a:ext cx="3763395" cy="2123658"/>
          </a:xfrm>
          <a:prstGeom prst="rect">
            <a:avLst/>
          </a:prstGeom>
          <a:noFill/>
        </p:spPr>
        <p:txBody>
          <a:bodyPr wrap="square">
            <a:spAutoFit/>
          </a:bodyPr>
          <a:lstStyle/>
          <a:p>
            <a:r>
              <a:rPr lang="en-US" sz="1600" i="1" dirty="0" err="1"/>
              <a:t>Naanaac-Chidra-Ghatto</a:t>
            </a:r>
            <a:r>
              <a:rPr lang="en-US" sz="1600" i="1" dirty="0"/>
              <a:t>[a-U]</a:t>
            </a:r>
            <a:r>
              <a:rPr lang="en-US" sz="1600" i="1" dirty="0" err="1"/>
              <a:t>dara-Sthita-Mahaa-Diipa-Prabhaa</a:t>
            </a:r>
            <a:r>
              <a:rPr lang="en-US" sz="1600" i="1" dirty="0"/>
              <a:t> </a:t>
            </a:r>
            <a:r>
              <a:rPr lang="en-US" sz="1600" i="1" dirty="0" err="1"/>
              <a:t>Bhaasvaram</a:t>
            </a:r>
            <a:r>
              <a:rPr lang="en-US" sz="1600" i="1" dirty="0"/>
              <a:t> </a:t>
            </a:r>
          </a:p>
          <a:p>
            <a:r>
              <a:rPr lang="en-US" sz="1600" i="1" dirty="0" err="1"/>
              <a:t>Jnyaanam</a:t>
            </a:r>
            <a:r>
              <a:rPr lang="en-US" sz="1600" i="1" dirty="0"/>
              <a:t> </a:t>
            </a:r>
            <a:r>
              <a:rPr lang="en-US" sz="1600" i="1" dirty="0" err="1"/>
              <a:t>Yasya</a:t>
            </a:r>
            <a:r>
              <a:rPr lang="en-US" sz="1600" i="1" dirty="0"/>
              <a:t> Tu </a:t>
            </a:r>
            <a:r>
              <a:rPr lang="en-US" sz="1600" i="1" dirty="0" err="1"/>
              <a:t>Cakssur</a:t>
            </a:r>
            <a:r>
              <a:rPr lang="en-US" sz="1600" i="1" dirty="0"/>
              <a:t>-Aadi-</a:t>
            </a:r>
            <a:r>
              <a:rPr lang="en-US" sz="1600" i="1" dirty="0" err="1"/>
              <a:t>Karanna</a:t>
            </a:r>
            <a:r>
              <a:rPr lang="en-US" sz="1600" i="1" dirty="0"/>
              <a:t>-</a:t>
            </a:r>
            <a:r>
              <a:rPr lang="en-US" sz="1600" i="1" dirty="0" err="1"/>
              <a:t>Dvaaraa</a:t>
            </a:r>
            <a:r>
              <a:rPr lang="en-US" sz="1600" i="1" dirty="0"/>
              <a:t> </a:t>
            </a:r>
            <a:r>
              <a:rPr lang="en-US" sz="1600" i="1" dirty="0" err="1"/>
              <a:t>Vahih</a:t>
            </a:r>
            <a:r>
              <a:rPr lang="en-US" sz="1600" i="1" dirty="0"/>
              <a:t> </a:t>
            </a:r>
            <a:r>
              <a:rPr lang="en-US" sz="1600" i="1" dirty="0" err="1"/>
              <a:t>Spandate</a:t>
            </a:r>
            <a:r>
              <a:rPr lang="en-US" sz="1600" i="1" dirty="0"/>
              <a:t> |</a:t>
            </a:r>
          </a:p>
          <a:p>
            <a:r>
              <a:rPr lang="en-US" sz="1600" i="1" dirty="0" err="1"/>
              <a:t>Jaanaam-Iiti</a:t>
            </a:r>
            <a:r>
              <a:rPr lang="en-US" sz="1600" i="1" dirty="0"/>
              <a:t> Tam-Eva </a:t>
            </a:r>
            <a:r>
              <a:rPr lang="en-US" sz="1600" i="1" dirty="0" err="1"/>
              <a:t>Bhaantam</a:t>
            </a:r>
            <a:r>
              <a:rPr lang="en-US" sz="1600" i="1" dirty="0"/>
              <a:t>-</a:t>
            </a:r>
            <a:r>
              <a:rPr lang="en-US" sz="1600" i="1" dirty="0" err="1"/>
              <a:t>Anubhaaty</a:t>
            </a:r>
            <a:r>
              <a:rPr lang="en-US" sz="1600" i="1" dirty="0"/>
              <a:t>-Etat-</a:t>
            </a:r>
            <a:r>
              <a:rPr lang="en-US" sz="1600" i="1" dirty="0" err="1"/>
              <a:t>Samastam</a:t>
            </a:r>
            <a:r>
              <a:rPr lang="en-US" sz="1600" i="1" dirty="0"/>
              <a:t> Jagat</a:t>
            </a:r>
          </a:p>
          <a:p>
            <a:r>
              <a:rPr lang="en-US" sz="1600" i="1" dirty="0" err="1"/>
              <a:t>Tasmai</a:t>
            </a:r>
            <a:r>
              <a:rPr lang="en-US" sz="1600" i="1" dirty="0"/>
              <a:t> </a:t>
            </a:r>
            <a:r>
              <a:rPr lang="en-US" sz="1600" i="1" dirty="0" err="1"/>
              <a:t>Shrii</a:t>
            </a:r>
            <a:r>
              <a:rPr lang="en-US" sz="1600" i="1" dirty="0"/>
              <a:t>-Guru-</a:t>
            </a:r>
            <a:r>
              <a:rPr lang="en-US" sz="1600" i="1" dirty="0" err="1"/>
              <a:t>Muurtaye</a:t>
            </a:r>
            <a:r>
              <a:rPr lang="en-US" sz="1600" i="1" dirty="0"/>
              <a:t> Nama </a:t>
            </a:r>
            <a:r>
              <a:rPr lang="en-US" sz="1600" i="1" dirty="0" err="1"/>
              <a:t>Idam</a:t>
            </a:r>
            <a:r>
              <a:rPr lang="en-US" sz="1600" i="1" dirty="0"/>
              <a:t> </a:t>
            </a:r>
            <a:r>
              <a:rPr lang="en-US" sz="1600" i="1" dirty="0" err="1"/>
              <a:t>Shrii-Dakssinnaamuurtaye</a:t>
            </a:r>
            <a:r>
              <a:rPr lang="en-US" sz="1600" i="1" dirty="0"/>
              <a:t> ||4||</a:t>
            </a:r>
          </a:p>
        </p:txBody>
      </p:sp>
      <p:sp>
        <p:nvSpPr>
          <p:cNvPr id="16" name="TextBox 15">
            <a:extLst>
              <a:ext uri="{FF2B5EF4-FFF2-40B4-BE49-F238E27FC236}">
                <a16:creationId xmlns:a16="http://schemas.microsoft.com/office/drawing/2014/main" id="{4B1AB29A-EBFB-1928-A118-BA36AE9D31F1}"/>
              </a:ext>
            </a:extLst>
          </p:cNvPr>
          <p:cNvSpPr txBox="1"/>
          <p:nvPr/>
        </p:nvSpPr>
        <p:spPr>
          <a:xfrm>
            <a:off x="2947411" y="2383844"/>
            <a:ext cx="3738228" cy="2062103"/>
          </a:xfrm>
          <a:prstGeom prst="rect">
            <a:avLst/>
          </a:prstGeom>
          <a:noFill/>
        </p:spPr>
        <p:txBody>
          <a:bodyPr wrap="square">
            <a:spAutoFit/>
          </a:bodyPr>
          <a:lstStyle/>
          <a:p>
            <a:r>
              <a:rPr lang="en-US" sz="1600" i="1" dirty="0" err="1"/>
              <a:t>Deham</a:t>
            </a:r>
            <a:r>
              <a:rPr lang="en-US" sz="1600" i="1" dirty="0"/>
              <a:t> </a:t>
            </a:r>
            <a:r>
              <a:rPr lang="en-US" sz="1600" i="1" dirty="0" err="1"/>
              <a:t>Praannam</a:t>
            </a:r>
            <a:r>
              <a:rPr lang="en-US" sz="1600" i="1" dirty="0"/>
              <a:t>-Api-</a:t>
            </a:r>
            <a:r>
              <a:rPr lang="en-US" sz="1600" i="1" dirty="0" err="1"/>
              <a:t>Indriyaanny</a:t>
            </a:r>
            <a:r>
              <a:rPr lang="en-US" sz="1600" i="1" dirty="0"/>
              <a:t>-Api </a:t>
            </a:r>
            <a:r>
              <a:rPr lang="en-US" sz="1600" i="1" dirty="0" err="1"/>
              <a:t>Calaam</a:t>
            </a:r>
            <a:r>
              <a:rPr lang="en-US" sz="1600" i="1" dirty="0"/>
              <a:t> </a:t>
            </a:r>
            <a:r>
              <a:rPr lang="en-US" sz="1600" i="1" dirty="0" err="1"/>
              <a:t>Buddhim</a:t>
            </a:r>
            <a:r>
              <a:rPr lang="en-US" sz="1600" i="1" dirty="0"/>
              <a:t> Ca </a:t>
            </a:r>
            <a:r>
              <a:rPr lang="en-US" sz="1600" i="1" dirty="0" err="1"/>
              <a:t>Shuunyam</a:t>
            </a:r>
            <a:r>
              <a:rPr lang="en-US" sz="1600" i="1" dirty="0"/>
              <a:t> </a:t>
            </a:r>
            <a:r>
              <a:rPr lang="en-US" sz="1600" i="1" dirty="0" err="1"/>
              <a:t>Viduh</a:t>
            </a:r>
            <a:r>
              <a:rPr lang="en-US" sz="1600" i="1" dirty="0"/>
              <a:t> </a:t>
            </a:r>
            <a:r>
              <a:rPr lang="en-US" sz="1600" i="1" dirty="0" err="1"/>
              <a:t>Strii-Baala-Andha-Jaddo</a:t>
            </a:r>
            <a:r>
              <a:rPr lang="en-US" sz="1600" i="1" dirty="0"/>
              <a:t>(a-U)</a:t>
            </a:r>
            <a:r>
              <a:rPr lang="en-US" sz="1600" i="1" dirty="0" err="1"/>
              <a:t>pamaas</a:t>
            </a:r>
            <a:r>
              <a:rPr lang="en-US" sz="1600" i="1" dirty="0"/>
              <a:t>-tv[u-]Aham-Iti </a:t>
            </a:r>
            <a:r>
              <a:rPr lang="en-US" sz="1600" i="1" dirty="0" err="1"/>
              <a:t>Bhraantaa</a:t>
            </a:r>
            <a:r>
              <a:rPr lang="en-US" sz="1600" i="1" dirty="0"/>
              <a:t> </a:t>
            </a:r>
            <a:r>
              <a:rPr lang="en-US" sz="1600" i="1" dirty="0" err="1"/>
              <a:t>Bhrsham</a:t>
            </a:r>
            <a:r>
              <a:rPr lang="en-US" sz="1600" i="1" dirty="0"/>
              <a:t> </a:t>
            </a:r>
            <a:r>
              <a:rPr lang="en-US" sz="1600" i="1" dirty="0" err="1"/>
              <a:t>Vaadinah</a:t>
            </a:r>
            <a:r>
              <a:rPr lang="en-US" sz="1600" i="1" dirty="0"/>
              <a:t> |</a:t>
            </a:r>
          </a:p>
          <a:p>
            <a:r>
              <a:rPr lang="en-US" sz="1600" i="1" dirty="0" err="1"/>
              <a:t>Maayaa</a:t>
            </a:r>
            <a:r>
              <a:rPr lang="en-US" sz="1600" i="1" dirty="0"/>
              <a:t>-Shakti-</a:t>
            </a:r>
            <a:r>
              <a:rPr lang="en-US" sz="1600" i="1" dirty="0" err="1"/>
              <a:t>Vilaasa</a:t>
            </a:r>
            <a:r>
              <a:rPr lang="en-US" sz="1600" i="1" dirty="0"/>
              <a:t>-Kalpita-</a:t>
            </a:r>
            <a:r>
              <a:rPr lang="en-US" sz="1600" i="1" dirty="0" err="1"/>
              <a:t>Mahaa</a:t>
            </a:r>
            <a:r>
              <a:rPr lang="en-US" sz="1600" i="1" dirty="0"/>
              <a:t>-</a:t>
            </a:r>
            <a:r>
              <a:rPr lang="en-US" sz="1600" i="1" dirty="0" err="1"/>
              <a:t>Vyaamoha-Samhaarinno</a:t>
            </a:r>
            <a:endParaRPr lang="en-US" sz="1600" i="1" dirty="0"/>
          </a:p>
          <a:p>
            <a:r>
              <a:rPr lang="en-US" sz="1600" i="1" dirty="0" err="1"/>
              <a:t>Tasmai</a:t>
            </a:r>
            <a:r>
              <a:rPr lang="en-US" sz="1600" i="1" dirty="0"/>
              <a:t> </a:t>
            </a:r>
            <a:r>
              <a:rPr lang="en-US" sz="1600" i="1" dirty="0" err="1"/>
              <a:t>Shrii</a:t>
            </a:r>
            <a:r>
              <a:rPr lang="en-US" sz="1600" i="1" dirty="0"/>
              <a:t>-Guru-</a:t>
            </a:r>
            <a:r>
              <a:rPr lang="en-US" sz="1600" i="1" dirty="0" err="1"/>
              <a:t>Muurtaye</a:t>
            </a:r>
            <a:r>
              <a:rPr lang="en-US" sz="1600" i="1" dirty="0"/>
              <a:t> Nama </a:t>
            </a:r>
            <a:r>
              <a:rPr lang="en-US" sz="1600" i="1" dirty="0" err="1"/>
              <a:t>Idam</a:t>
            </a:r>
            <a:r>
              <a:rPr lang="en-US" sz="1600" i="1" dirty="0"/>
              <a:t> </a:t>
            </a:r>
            <a:r>
              <a:rPr lang="en-US" sz="1600" i="1" dirty="0" err="1"/>
              <a:t>Shrii-Dakssinnaamuurtaye</a:t>
            </a:r>
            <a:r>
              <a:rPr lang="en-US" sz="1600" i="1" dirty="0"/>
              <a:t> ||5||</a:t>
            </a:r>
          </a:p>
        </p:txBody>
      </p:sp>
      <p:sp>
        <p:nvSpPr>
          <p:cNvPr id="11" name="TextBox 10">
            <a:extLst>
              <a:ext uri="{FF2B5EF4-FFF2-40B4-BE49-F238E27FC236}">
                <a16:creationId xmlns:a16="http://schemas.microsoft.com/office/drawing/2014/main" id="{8DEC35E6-C9C0-4842-43F1-FE29A6C12A62}"/>
              </a:ext>
            </a:extLst>
          </p:cNvPr>
          <p:cNvSpPr txBox="1"/>
          <p:nvPr/>
        </p:nvSpPr>
        <p:spPr>
          <a:xfrm>
            <a:off x="9554148" y="4103400"/>
            <a:ext cx="2584020" cy="2754600"/>
          </a:xfrm>
          <a:prstGeom prst="rect">
            <a:avLst/>
          </a:prstGeom>
          <a:noFill/>
        </p:spPr>
        <p:txBody>
          <a:bodyPr wrap="square" rtlCol="0">
            <a:spAutoFit/>
          </a:bodyPr>
          <a:lstStyle/>
          <a:p>
            <a:r>
              <a:rPr lang="en-US" b="1" u="sng" dirty="0">
                <a:solidFill>
                  <a:schemeClr val="accent2">
                    <a:lumMod val="75000"/>
                  </a:schemeClr>
                </a:solidFill>
              </a:rPr>
              <a:t>Theology</a:t>
            </a:r>
            <a:r>
              <a:rPr lang="en-US" dirty="0"/>
              <a:t>:</a:t>
            </a:r>
          </a:p>
          <a:p>
            <a:r>
              <a:rPr lang="en-US" sz="1600" dirty="0"/>
              <a:t>“</a:t>
            </a:r>
            <a:r>
              <a:rPr lang="en-US" sz="1600" b="1" dirty="0">
                <a:solidFill>
                  <a:srgbClr val="3333FF"/>
                </a:solidFill>
              </a:rPr>
              <a:t>He” – the Supreme Being alone shines and everything else is this Jagat (i.e.) “world”</a:t>
            </a:r>
            <a:r>
              <a:rPr lang="en-US" sz="1600" dirty="0"/>
              <a:t>.</a:t>
            </a:r>
          </a:p>
          <a:p>
            <a:endParaRPr lang="en-US" sz="900" dirty="0"/>
          </a:p>
          <a:p>
            <a:r>
              <a:rPr lang="en-US" b="1" u="sng" dirty="0">
                <a:solidFill>
                  <a:schemeClr val="accent2">
                    <a:lumMod val="75000"/>
                  </a:schemeClr>
                </a:solidFill>
              </a:rPr>
              <a:t>Science:</a:t>
            </a:r>
          </a:p>
          <a:p>
            <a:r>
              <a:rPr lang="en-US" sz="1600" b="1" dirty="0">
                <a:solidFill>
                  <a:srgbClr val="3333FF"/>
                </a:solidFill>
              </a:rPr>
              <a:t>Our body, breathing, sense organs, earth, mind and the space are the only real and the truth.</a:t>
            </a:r>
          </a:p>
        </p:txBody>
      </p:sp>
    </p:spTree>
    <p:extLst>
      <p:ext uri="{BB962C8B-B14F-4D97-AF65-F5344CB8AC3E}">
        <p14:creationId xmlns:p14="http://schemas.microsoft.com/office/powerpoint/2010/main" val="542659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D0160B-6B76-A62C-D6C7-98EE2B0CFF8B}"/>
              </a:ext>
            </a:extLst>
          </p:cNvPr>
          <p:cNvSpPr txBox="1"/>
          <p:nvPr/>
        </p:nvSpPr>
        <p:spPr>
          <a:xfrm>
            <a:off x="7445831" y="296091"/>
            <a:ext cx="4606834" cy="5447645"/>
          </a:xfrm>
          <a:prstGeom prst="rect">
            <a:avLst/>
          </a:prstGeom>
          <a:noFill/>
        </p:spPr>
        <p:txBody>
          <a:bodyPr wrap="square" rtlCol="0">
            <a:spAutoFit/>
          </a:bodyPr>
          <a:lstStyle/>
          <a:p>
            <a:r>
              <a:rPr lang="en-US" dirty="0"/>
              <a:t>Sun, while it continues to shine, it is covered by another planet (Rahu) during eclipse; </a:t>
            </a:r>
          </a:p>
          <a:p>
            <a:r>
              <a:rPr lang="en-US" dirty="0"/>
              <a:t>You </a:t>
            </a:r>
            <a:r>
              <a:rPr lang="en-US" dirty="0">
                <a:solidFill>
                  <a:srgbClr val="3333FF"/>
                </a:solidFill>
              </a:rPr>
              <a:t>(</a:t>
            </a:r>
            <a:r>
              <a:rPr lang="en-US" i="1" dirty="0"/>
              <a:t>Brahman</a:t>
            </a:r>
            <a:r>
              <a:rPr lang="en-US" i="1" dirty="0">
                <a:solidFill>
                  <a:srgbClr val="3333FF"/>
                </a:solidFill>
              </a:rPr>
              <a:t>) </a:t>
            </a:r>
            <a:r>
              <a:rPr lang="en-US" dirty="0"/>
              <a:t>are overshadowed by your own Maya. </a:t>
            </a:r>
          </a:p>
          <a:p>
            <a:r>
              <a:rPr lang="en-US" dirty="0"/>
              <a:t>This is like that man whose senses are suppressed when asleep, realizes that he was sleeping, when he wakes up from his dream!</a:t>
            </a:r>
          </a:p>
          <a:p>
            <a:r>
              <a:rPr lang="en-US" dirty="0"/>
              <a:t>I bow down to that image of </a:t>
            </a:r>
            <a:r>
              <a:rPr lang="en-US" dirty="0">
                <a:solidFill>
                  <a:srgbClr val="3333FF"/>
                </a:solidFill>
              </a:rPr>
              <a:t>Sri Guru within</a:t>
            </a:r>
            <a:r>
              <a:rPr lang="en-US" dirty="0"/>
              <a:t>, Sri Dakshinamurthi		6</a:t>
            </a:r>
          </a:p>
          <a:p>
            <a:endParaRPr lang="en-US" sz="2400" dirty="0"/>
          </a:p>
          <a:p>
            <a:r>
              <a:rPr lang="en-US" b="1" dirty="0">
                <a:solidFill>
                  <a:srgbClr val="3333FF"/>
                </a:solidFill>
              </a:rPr>
              <a:t>During the changing stages of the body </a:t>
            </a:r>
            <a:r>
              <a:rPr lang="en-US" dirty="0"/>
              <a:t>(Childhood, youth, old age) and the mind (Awake, sleeping and dreaming), </a:t>
            </a:r>
            <a:r>
              <a:rPr lang="en-US" b="1" dirty="0">
                <a:solidFill>
                  <a:srgbClr val="3333FF"/>
                </a:solidFill>
              </a:rPr>
              <a:t>You (</a:t>
            </a:r>
            <a:r>
              <a:rPr lang="en-US" b="1" i="1" dirty="0">
                <a:solidFill>
                  <a:srgbClr val="3333FF"/>
                </a:solidFill>
              </a:rPr>
              <a:t>Brahman) </a:t>
            </a:r>
            <a:r>
              <a:rPr lang="en-US" b="1" dirty="0">
                <a:solidFill>
                  <a:srgbClr val="3333FF"/>
                </a:solidFill>
              </a:rPr>
              <a:t>always remain changeless</a:t>
            </a:r>
            <a:r>
              <a:rPr lang="en-US" dirty="0"/>
              <a:t>;</a:t>
            </a:r>
          </a:p>
          <a:p>
            <a:r>
              <a:rPr lang="en-US" dirty="0"/>
              <a:t>you reveal the greatest knowledge, shining forever to those who progress in their worship, you reveal thy blissful chin-mudra.</a:t>
            </a:r>
          </a:p>
          <a:p>
            <a:r>
              <a:rPr lang="en-US" dirty="0"/>
              <a:t>I bow down to that image of Sri Guru within, Sri Dakshinamurthi		7</a:t>
            </a:r>
          </a:p>
        </p:txBody>
      </p:sp>
      <p:sp>
        <p:nvSpPr>
          <p:cNvPr id="5" name="TextBox 4">
            <a:extLst>
              <a:ext uri="{FF2B5EF4-FFF2-40B4-BE49-F238E27FC236}">
                <a16:creationId xmlns:a16="http://schemas.microsoft.com/office/drawing/2014/main" id="{D1ED44A6-43BE-6B10-AE96-ECA15B726CBD}"/>
              </a:ext>
            </a:extLst>
          </p:cNvPr>
          <p:cNvSpPr txBox="1"/>
          <p:nvPr/>
        </p:nvSpPr>
        <p:spPr>
          <a:xfrm>
            <a:off x="139335" y="342257"/>
            <a:ext cx="3492138" cy="5139869"/>
          </a:xfrm>
          <a:prstGeom prst="rect">
            <a:avLst/>
          </a:prstGeom>
          <a:noFill/>
        </p:spPr>
        <p:txBody>
          <a:bodyPr wrap="square">
            <a:spAutoFit/>
          </a:bodyPr>
          <a:lstStyle/>
          <a:p>
            <a:r>
              <a:rPr lang="hi-IN" b="1" i="0" dirty="0">
                <a:solidFill>
                  <a:srgbClr val="000000"/>
                </a:solidFill>
                <a:effectLst/>
                <a:latin typeface="Mangal" panose="02040503050203030202" pitchFamily="18" charset="0"/>
              </a:rPr>
              <a:t>राहुग्रस्तदिवाकरेन्दुसदृशो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मायासमाच्छादनात्</a:t>
            </a:r>
            <a:br>
              <a:rPr lang="hi-IN" dirty="0"/>
            </a:br>
            <a:r>
              <a:rPr lang="hi-IN" b="1" i="0" dirty="0">
                <a:solidFill>
                  <a:srgbClr val="000000"/>
                </a:solidFill>
                <a:effectLst/>
                <a:latin typeface="Mangal" panose="02040503050203030202" pitchFamily="18" charset="0"/>
              </a:rPr>
              <a:t>सन्मात्रः करणोपसंहरणतो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योऽभूत्सुषुप्तः पुमान् ।</a:t>
            </a:r>
            <a:br>
              <a:rPr lang="hi-IN" dirty="0"/>
            </a:br>
            <a:r>
              <a:rPr lang="hi-IN" b="1" i="0" dirty="0">
                <a:solidFill>
                  <a:srgbClr val="000000"/>
                </a:solidFill>
                <a:effectLst/>
                <a:latin typeface="Mangal" panose="02040503050203030202" pitchFamily="18" charset="0"/>
              </a:rPr>
              <a:t>प्रागस्वाप्समिति प्रबोधसमये यः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प्रत्यभिज्ञायते</a:t>
            </a:r>
            <a:br>
              <a:rPr lang="hi-IN" dirty="0"/>
            </a:br>
            <a:r>
              <a:rPr lang="hi-IN" b="1" i="0" dirty="0">
                <a:solidFill>
                  <a:srgbClr val="000000"/>
                </a:solidFill>
                <a:effectLst/>
                <a:latin typeface="Mangal" panose="02040503050203030202" pitchFamily="18" charset="0"/>
              </a:rPr>
              <a:t>तस्मै श्रीगुरुमूर्तये नम इदं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श्रीदक्षिणामूर्तये ॥६॥</a:t>
            </a:r>
            <a:endParaRPr lang="en-US" b="1" i="0" dirty="0">
              <a:solidFill>
                <a:srgbClr val="000000"/>
              </a:solidFill>
              <a:effectLst/>
              <a:latin typeface="Mangal" panose="02040503050203030202" pitchFamily="18" charset="0"/>
            </a:endParaRPr>
          </a:p>
          <a:p>
            <a:endParaRPr lang="en-US" sz="2800" b="1" dirty="0">
              <a:solidFill>
                <a:srgbClr val="000000"/>
              </a:solidFill>
              <a:latin typeface="Mangal" panose="02040503050203030202" pitchFamily="18" charset="0"/>
            </a:endParaRPr>
          </a:p>
          <a:p>
            <a:endParaRPr lang="en-US" sz="1200" b="1" dirty="0">
              <a:solidFill>
                <a:srgbClr val="000000"/>
              </a:solidFill>
              <a:latin typeface="Mangal" panose="02040503050203030202" pitchFamily="18" charset="0"/>
            </a:endParaRPr>
          </a:p>
          <a:p>
            <a:r>
              <a:rPr lang="hi-IN" b="1" i="0" dirty="0">
                <a:solidFill>
                  <a:srgbClr val="000000"/>
                </a:solidFill>
                <a:effectLst/>
                <a:latin typeface="Mangal" panose="02040503050203030202" pitchFamily="18" charset="0"/>
              </a:rPr>
              <a:t>बाल्यादिष्वपि जाग्रदादिषु तथा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सर्वास्ववस्थास्वपि</a:t>
            </a:r>
            <a:br>
              <a:rPr lang="hi-IN" dirty="0"/>
            </a:br>
            <a:r>
              <a:rPr lang="hi-IN" b="1" i="0" dirty="0">
                <a:solidFill>
                  <a:srgbClr val="000000"/>
                </a:solidFill>
                <a:effectLst/>
                <a:latin typeface="Mangal" panose="02040503050203030202" pitchFamily="18" charset="0"/>
              </a:rPr>
              <a:t>व्यावृत्तास्वनुवर्तमानमहमित्यन्तः</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स्फुरन्तं सदा ।</a:t>
            </a:r>
            <a:br>
              <a:rPr lang="hi-IN" dirty="0"/>
            </a:br>
            <a:r>
              <a:rPr lang="hi-IN" b="1" i="0" dirty="0">
                <a:solidFill>
                  <a:srgbClr val="000000"/>
                </a:solidFill>
                <a:effectLst/>
                <a:latin typeface="Mangal" panose="02040503050203030202" pitchFamily="18" charset="0"/>
              </a:rPr>
              <a:t>स्वात्मानं प्रकटीकरोति भजतां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यो मुद्रयाभद्रया</a:t>
            </a:r>
            <a:br>
              <a:rPr lang="hi-IN" dirty="0"/>
            </a:br>
            <a:r>
              <a:rPr lang="hi-IN" b="1" i="0" dirty="0">
                <a:solidFill>
                  <a:srgbClr val="000000"/>
                </a:solidFill>
                <a:effectLst/>
                <a:latin typeface="Mangal" panose="02040503050203030202" pitchFamily="18" charset="0"/>
              </a:rPr>
              <a:t>तस्मै श्रीगुरुमूर्तये नम इदं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श्रीदक्षिणामूर्तये ॥७॥</a:t>
            </a:r>
            <a:endParaRPr lang="en-US" dirty="0"/>
          </a:p>
        </p:txBody>
      </p:sp>
      <p:sp>
        <p:nvSpPr>
          <p:cNvPr id="13" name="TextBox 12">
            <a:extLst>
              <a:ext uri="{FF2B5EF4-FFF2-40B4-BE49-F238E27FC236}">
                <a16:creationId xmlns:a16="http://schemas.microsoft.com/office/drawing/2014/main" id="{0770532C-5FCC-1C73-AABA-78F136610DF2}"/>
              </a:ext>
            </a:extLst>
          </p:cNvPr>
          <p:cNvSpPr txBox="1"/>
          <p:nvPr/>
        </p:nvSpPr>
        <p:spPr>
          <a:xfrm>
            <a:off x="3317966" y="296091"/>
            <a:ext cx="4032069" cy="2585323"/>
          </a:xfrm>
          <a:prstGeom prst="rect">
            <a:avLst/>
          </a:prstGeom>
          <a:noFill/>
        </p:spPr>
        <p:txBody>
          <a:bodyPr wrap="square">
            <a:spAutoFit/>
          </a:bodyPr>
          <a:lstStyle/>
          <a:p>
            <a:r>
              <a:rPr lang="en-US" i="1" dirty="0" err="1"/>
              <a:t>Raahu-Grasta-Divaakare</a:t>
            </a:r>
            <a:r>
              <a:rPr lang="en-US" i="1" dirty="0"/>
              <a:t>[a-I]</a:t>
            </a:r>
            <a:r>
              <a:rPr lang="en-US" i="1" dirty="0" err="1"/>
              <a:t>ndu-Sadrsho</a:t>
            </a:r>
            <a:r>
              <a:rPr lang="en-US" i="1" dirty="0"/>
              <a:t> </a:t>
            </a:r>
            <a:r>
              <a:rPr lang="en-US" i="1" dirty="0" err="1"/>
              <a:t>Maayaa</a:t>
            </a:r>
            <a:r>
              <a:rPr lang="en-US" i="1" dirty="0"/>
              <a:t>-Sama-[A]</a:t>
            </a:r>
            <a:r>
              <a:rPr lang="en-US" i="1" dirty="0" err="1"/>
              <a:t>acchaadanaat</a:t>
            </a:r>
            <a:endParaRPr lang="en-US" i="1" dirty="0"/>
          </a:p>
          <a:p>
            <a:r>
              <a:rPr lang="en-US" i="1" dirty="0"/>
              <a:t>San-</a:t>
            </a:r>
            <a:r>
              <a:rPr lang="en-US" i="1" dirty="0" err="1"/>
              <a:t>Maatrah</a:t>
            </a:r>
            <a:r>
              <a:rPr lang="en-US" i="1" dirty="0"/>
              <a:t> </a:t>
            </a:r>
            <a:r>
              <a:rPr lang="en-US" i="1" dirty="0" err="1"/>
              <a:t>Karanno</a:t>
            </a:r>
            <a:r>
              <a:rPr lang="en-US" i="1" dirty="0"/>
              <a:t>[a-U]</a:t>
            </a:r>
            <a:r>
              <a:rPr lang="en-US" i="1" dirty="0" err="1"/>
              <a:t>pasangharannato</a:t>
            </a:r>
            <a:r>
              <a:rPr lang="en-US" i="1" dirty="0"/>
              <a:t> </a:t>
            </a:r>
            <a:r>
              <a:rPr lang="en-US" i="1" dirty="0" err="1"/>
              <a:t>Yo</a:t>
            </a:r>
            <a:r>
              <a:rPr lang="en-US" i="1" dirty="0"/>
              <a:t>(a-A]</a:t>
            </a:r>
            <a:r>
              <a:rPr lang="en-US" i="1" dirty="0" err="1"/>
              <a:t>bhuut-Sussuptah</a:t>
            </a:r>
            <a:r>
              <a:rPr lang="en-US" i="1" dirty="0"/>
              <a:t> </a:t>
            </a:r>
            <a:r>
              <a:rPr lang="en-US" i="1" dirty="0" err="1"/>
              <a:t>Pumaan</a:t>
            </a:r>
            <a:r>
              <a:rPr lang="en-US" i="1" dirty="0"/>
              <a:t> |</a:t>
            </a:r>
          </a:p>
          <a:p>
            <a:r>
              <a:rPr lang="en-US" i="1" dirty="0" err="1"/>
              <a:t>Praag</a:t>
            </a:r>
            <a:r>
              <a:rPr lang="en-US" i="1" dirty="0"/>
              <a:t>-</a:t>
            </a:r>
            <a:r>
              <a:rPr lang="en-US" i="1" dirty="0" err="1"/>
              <a:t>Asvaapsam</a:t>
            </a:r>
            <a:r>
              <a:rPr lang="en-US" i="1" dirty="0"/>
              <a:t>-Iti Prabodha-</a:t>
            </a:r>
            <a:r>
              <a:rPr lang="en-US" i="1" dirty="0" err="1"/>
              <a:t>Samaye</a:t>
            </a:r>
            <a:r>
              <a:rPr lang="en-US" i="1" dirty="0"/>
              <a:t> Yah </a:t>
            </a:r>
            <a:r>
              <a:rPr lang="en-US" i="1" dirty="0" err="1"/>
              <a:t>Pratyabhijnyaayate</a:t>
            </a:r>
            <a:endParaRPr lang="en-US" i="1" dirty="0"/>
          </a:p>
          <a:p>
            <a:r>
              <a:rPr lang="en-US" i="1" dirty="0" err="1"/>
              <a:t>Tasmai</a:t>
            </a:r>
            <a:r>
              <a:rPr lang="en-US" i="1" dirty="0"/>
              <a:t> </a:t>
            </a:r>
            <a:r>
              <a:rPr lang="en-US" i="1" dirty="0" err="1"/>
              <a:t>Shrii</a:t>
            </a:r>
            <a:r>
              <a:rPr lang="en-US" i="1" dirty="0"/>
              <a:t>-Guru-</a:t>
            </a:r>
            <a:r>
              <a:rPr lang="en-US" i="1" dirty="0" err="1"/>
              <a:t>Muurtaye</a:t>
            </a:r>
            <a:r>
              <a:rPr lang="en-US" i="1" dirty="0"/>
              <a:t> Nama </a:t>
            </a:r>
            <a:r>
              <a:rPr lang="en-US" i="1" dirty="0" err="1"/>
              <a:t>Idam</a:t>
            </a:r>
            <a:r>
              <a:rPr lang="en-US" i="1" dirty="0"/>
              <a:t> </a:t>
            </a:r>
            <a:r>
              <a:rPr lang="en-US" i="1" dirty="0" err="1"/>
              <a:t>Shrii-Dakssinnaamuurtaye</a:t>
            </a:r>
            <a:r>
              <a:rPr lang="en-US" i="1" dirty="0"/>
              <a:t> ||6||</a:t>
            </a:r>
          </a:p>
        </p:txBody>
      </p:sp>
      <p:sp>
        <p:nvSpPr>
          <p:cNvPr id="15" name="TextBox 14">
            <a:extLst>
              <a:ext uri="{FF2B5EF4-FFF2-40B4-BE49-F238E27FC236}">
                <a16:creationId xmlns:a16="http://schemas.microsoft.com/office/drawing/2014/main" id="{3D97D54F-0EE4-0091-C6AA-E22BD9230D0B}"/>
              </a:ext>
            </a:extLst>
          </p:cNvPr>
          <p:cNvSpPr txBox="1"/>
          <p:nvPr/>
        </p:nvSpPr>
        <p:spPr>
          <a:xfrm>
            <a:off x="3317966" y="3152111"/>
            <a:ext cx="3910149" cy="2308324"/>
          </a:xfrm>
          <a:prstGeom prst="rect">
            <a:avLst/>
          </a:prstGeom>
          <a:noFill/>
        </p:spPr>
        <p:txBody>
          <a:bodyPr wrap="square">
            <a:spAutoFit/>
          </a:bodyPr>
          <a:lstStyle/>
          <a:p>
            <a:r>
              <a:rPr lang="en-US" i="1" dirty="0" err="1"/>
              <a:t>Baalya-Adissv</a:t>
            </a:r>
            <a:r>
              <a:rPr lang="en-US" i="1" dirty="0"/>
              <a:t>(u)-Api </a:t>
            </a:r>
            <a:r>
              <a:rPr lang="en-US" i="1" dirty="0" err="1"/>
              <a:t>Jaagrad-Aadissu</a:t>
            </a:r>
            <a:r>
              <a:rPr lang="en-US" i="1" dirty="0"/>
              <a:t> </a:t>
            </a:r>
            <a:r>
              <a:rPr lang="en-US" i="1" dirty="0" err="1"/>
              <a:t>Tathaa</a:t>
            </a:r>
            <a:r>
              <a:rPr lang="en-US" i="1" dirty="0"/>
              <a:t> </a:t>
            </a:r>
            <a:r>
              <a:rPr lang="en-US" i="1" dirty="0" err="1"/>
              <a:t>Sarvaasv</a:t>
            </a:r>
            <a:r>
              <a:rPr lang="en-US" i="1" dirty="0"/>
              <a:t>[u]-</a:t>
            </a:r>
            <a:r>
              <a:rPr lang="en-US" i="1" dirty="0" err="1"/>
              <a:t>Avasthaasv</a:t>
            </a:r>
            <a:r>
              <a:rPr lang="en-US" i="1" dirty="0"/>
              <a:t>[u]-Api</a:t>
            </a:r>
          </a:p>
          <a:p>
            <a:r>
              <a:rPr lang="en-US" i="1" dirty="0" err="1"/>
              <a:t>Vyaavrttaasv</a:t>
            </a:r>
            <a:r>
              <a:rPr lang="en-US" i="1" dirty="0"/>
              <a:t>[u]-Anu-</a:t>
            </a:r>
            <a:r>
              <a:rPr lang="en-US" i="1" dirty="0" err="1"/>
              <a:t>Vartamaanam</a:t>
            </a:r>
            <a:r>
              <a:rPr lang="en-US" i="1" dirty="0"/>
              <a:t>-Aham-</a:t>
            </a:r>
            <a:r>
              <a:rPr lang="en-US" i="1" dirty="0" err="1"/>
              <a:t>Ity</a:t>
            </a:r>
            <a:r>
              <a:rPr lang="en-US" i="1" dirty="0"/>
              <a:t>[</a:t>
            </a:r>
            <a:r>
              <a:rPr lang="en-US" i="1" dirty="0" err="1"/>
              <a:t>i</a:t>
            </a:r>
            <a:r>
              <a:rPr lang="en-US" i="1" dirty="0"/>
              <a:t>]-</a:t>
            </a:r>
            <a:r>
              <a:rPr lang="en-US" i="1" dirty="0" err="1"/>
              <a:t>Antah</a:t>
            </a:r>
            <a:r>
              <a:rPr lang="en-US" i="1" dirty="0"/>
              <a:t> </a:t>
            </a:r>
            <a:r>
              <a:rPr lang="en-US" i="1" dirty="0" err="1"/>
              <a:t>Sphurantam</a:t>
            </a:r>
            <a:r>
              <a:rPr lang="en-US" i="1" dirty="0"/>
              <a:t> </a:t>
            </a:r>
            <a:r>
              <a:rPr lang="en-US" i="1" dirty="0" err="1"/>
              <a:t>Sadaa</a:t>
            </a:r>
            <a:r>
              <a:rPr lang="en-US" i="1" dirty="0"/>
              <a:t> |</a:t>
            </a:r>
          </a:p>
          <a:p>
            <a:r>
              <a:rPr lang="en-US" i="1" dirty="0" err="1"/>
              <a:t>Sva</a:t>
            </a:r>
            <a:r>
              <a:rPr lang="en-US" i="1" dirty="0"/>
              <a:t>-[A]</a:t>
            </a:r>
            <a:r>
              <a:rPr lang="en-US" i="1" dirty="0" err="1"/>
              <a:t>atmaanam</a:t>
            </a:r>
            <a:r>
              <a:rPr lang="en-US" i="1" dirty="0"/>
              <a:t> </a:t>
            </a:r>
            <a:r>
              <a:rPr lang="en-US" i="1" dirty="0" err="1"/>
              <a:t>Prakattii-Karoti</a:t>
            </a:r>
            <a:r>
              <a:rPr lang="en-US" i="1" dirty="0"/>
              <a:t> </a:t>
            </a:r>
            <a:r>
              <a:rPr lang="en-US" i="1" dirty="0" err="1"/>
              <a:t>Bhajataam</a:t>
            </a:r>
            <a:r>
              <a:rPr lang="en-US" i="1" dirty="0"/>
              <a:t> </a:t>
            </a:r>
            <a:r>
              <a:rPr lang="en-US" i="1" dirty="0" err="1"/>
              <a:t>Yo</a:t>
            </a:r>
            <a:r>
              <a:rPr lang="en-US" i="1" dirty="0"/>
              <a:t> </a:t>
            </a:r>
            <a:r>
              <a:rPr lang="en-US" i="1" dirty="0" err="1"/>
              <a:t>Mudrayaa-Bhadrayaa</a:t>
            </a:r>
            <a:endParaRPr lang="en-US" i="1" dirty="0"/>
          </a:p>
          <a:p>
            <a:r>
              <a:rPr lang="en-US" i="1" dirty="0" err="1"/>
              <a:t>Tasmai</a:t>
            </a:r>
            <a:r>
              <a:rPr lang="en-US" i="1" dirty="0"/>
              <a:t> </a:t>
            </a:r>
            <a:r>
              <a:rPr lang="en-US" i="1" dirty="0" err="1"/>
              <a:t>Shrii</a:t>
            </a:r>
            <a:r>
              <a:rPr lang="en-US" i="1" dirty="0"/>
              <a:t>-Guru-</a:t>
            </a:r>
            <a:r>
              <a:rPr lang="en-US" i="1" dirty="0" err="1"/>
              <a:t>Muurtaye</a:t>
            </a:r>
            <a:r>
              <a:rPr lang="en-US" i="1" dirty="0"/>
              <a:t> Nama </a:t>
            </a:r>
            <a:r>
              <a:rPr lang="en-US" i="1" dirty="0" err="1"/>
              <a:t>Idam</a:t>
            </a:r>
            <a:r>
              <a:rPr lang="en-US" i="1" dirty="0"/>
              <a:t> </a:t>
            </a:r>
            <a:r>
              <a:rPr lang="en-US" i="1" dirty="0" err="1"/>
              <a:t>Shrii-Dakssinnaamuurtaye</a:t>
            </a:r>
            <a:r>
              <a:rPr lang="en-US" i="1" dirty="0"/>
              <a:t> ||7||</a:t>
            </a:r>
          </a:p>
        </p:txBody>
      </p:sp>
      <p:sp>
        <p:nvSpPr>
          <p:cNvPr id="2" name="TextBox 1">
            <a:extLst>
              <a:ext uri="{FF2B5EF4-FFF2-40B4-BE49-F238E27FC236}">
                <a16:creationId xmlns:a16="http://schemas.microsoft.com/office/drawing/2014/main" id="{2B2512ED-34EF-A9B8-C809-90D396CC9112}"/>
              </a:ext>
            </a:extLst>
          </p:cNvPr>
          <p:cNvSpPr txBox="1"/>
          <p:nvPr/>
        </p:nvSpPr>
        <p:spPr>
          <a:xfrm>
            <a:off x="1613848" y="5831633"/>
            <a:ext cx="8729376" cy="923330"/>
          </a:xfrm>
          <a:prstGeom prst="rect">
            <a:avLst/>
          </a:prstGeom>
          <a:noFill/>
        </p:spPr>
        <p:txBody>
          <a:bodyPr wrap="none" rtlCol="0">
            <a:spAutoFit/>
          </a:bodyPr>
          <a:lstStyle/>
          <a:p>
            <a:pPr algn="ctr"/>
            <a:r>
              <a:rPr lang="en-US" b="1" i="1" dirty="0">
                <a:solidFill>
                  <a:srgbClr val="3333FF"/>
                </a:solidFill>
              </a:rPr>
              <a:t>Tat Brahma Nishkalam Aham </a:t>
            </a:r>
            <a:r>
              <a:rPr lang="en-US" b="1" i="1" dirty="0" err="1">
                <a:solidFill>
                  <a:srgbClr val="3333FF"/>
                </a:solidFill>
              </a:rPr>
              <a:t>NaCha</a:t>
            </a:r>
            <a:r>
              <a:rPr lang="en-US" b="1" i="1" dirty="0">
                <a:solidFill>
                  <a:srgbClr val="3333FF"/>
                </a:solidFill>
              </a:rPr>
              <a:t> Bhuta </a:t>
            </a:r>
            <a:r>
              <a:rPr lang="en-US" b="1" i="1" dirty="0" err="1">
                <a:solidFill>
                  <a:srgbClr val="3333FF"/>
                </a:solidFill>
              </a:rPr>
              <a:t>SangaH</a:t>
            </a:r>
            <a:r>
              <a:rPr lang="en-US" b="1" i="1" dirty="0">
                <a:solidFill>
                  <a:srgbClr val="3333FF"/>
                </a:solidFill>
              </a:rPr>
              <a:t>:</a:t>
            </a:r>
            <a:br>
              <a:rPr lang="en-US" b="1" i="1" dirty="0">
                <a:solidFill>
                  <a:srgbClr val="3333FF"/>
                </a:solidFill>
              </a:rPr>
            </a:br>
            <a:r>
              <a:rPr lang="en-US" b="1" dirty="0">
                <a:solidFill>
                  <a:srgbClr val="3333FF"/>
                </a:solidFill>
              </a:rPr>
              <a:t>I am that </a:t>
            </a:r>
            <a:r>
              <a:rPr lang="en-US" b="1" dirty="0" err="1">
                <a:solidFill>
                  <a:srgbClr val="3333FF"/>
                </a:solidFill>
              </a:rPr>
              <a:t>blemishless</a:t>
            </a:r>
            <a:r>
              <a:rPr lang="en-US" b="1" dirty="0">
                <a:solidFill>
                  <a:srgbClr val="3333FF"/>
                </a:solidFill>
              </a:rPr>
              <a:t> Brahman, not the individual identified with my body and its organs!</a:t>
            </a:r>
          </a:p>
          <a:p>
            <a:pPr algn="r"/>
            <a:r>
              <a:rPr lang="en-US" dirty="0">
                <a:solidFill>
                  <a:srgbClr val="3333FF"/>
                </a:solidFill>
              </a:rPr>
              <a:t>- Adi </a:t>
            </a:r>
            <a:r>
              <a:rPr lang="en-US" dirty="0" err="1">
                <a:solidFill>
                  <a:srgbClr val="3333FF"/>
                </a:solidFill>
              </a:rPr>
              <a:t>Sankaracharya</a:t>
            </a:r>
            <a:r>
              <a:rPr lang="en-US" dirty="0">
                <a:solidFill>
                  <a:srgbClr val="3333FF"/>
                </a:solidFill>
              </a:rPr>
              <a:t>.</a:t>
            </a:r>
          </a:p>
        </p:txBody>
      </p:sp>
    </p:spTree>
    <p:extLst>
      <p:ext uri="{BB962C8B-B14F-4D97-AF65-F5344CB8AC3E}">
        <p14:creationId xmlns:p14="http://schemas.microsoft.com/office/powerpoint/2010/main" val="1117553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721F40-2F9C-14ED-B778-BCD66C18DC53}"/>
              </a:ext>
            </a:extLst>
          </p:cNvPr>
          <p:cNvSpPr txBox="1"/>
          <p:nvPr/>
        </p:nvSpPr>
        <p:spPr>
          <a:xfrm>
            <a:off x="7977051" y="365157"/>
            <a:ext cx="4075612" cy="6063198"/>
          </a:xfrm>
          <a:prstGeom prst="rect">
            <a:avLst/>
          </a:prstGeom>
          <a:noFill/>
        </p:spPr>
        <p:txBody>
          <a:bodyPr wrap="square">
            <a:spAutoFit/>
          </a:bodyPr>
          <a:lstStyle/>
          <a:p>
            <a:r>
              <a:rPr lang="en-US" b="1" dirty="0">
                <a:solidFill>
                  <a:srgbClr val="3333FF"/>
                </a:solidFill>
              </a:rPr>
              <a:t>The world / people see everything as cause and effect, </a:t>
            </a:r>
            <a:r>
              <a:rPr lang="en-US" dirty="0"/>
              <a:t>thinks only of difference between us and the Lord, the student and the teacher, the father and the son. etc. </a:t>
            </a:r>
          </a:p>
          <a:p>
            <a:r>
              <a:rPr lang="en-US" dirty="0"/>
              <a:t>Unable to see the difference between dream and being awake</a:t>
            </a:r>
            <a:r>
              <a:rPr lang="en-US" b="1" dirty="0">
                <a:solidFill>
                  <a:srgbClr val="3333FF"/>
                </a:solidFill>
              </a:rPr>
              <a:t>, man is confused by the power of Maya.</a:t>
            </a:r>
          </a:p>
          <a:p>
            <a:r>
              <a:rPr lang="en-US" dirty="0"/>
              <a:t>I bow down to that image of Sri Guru within,  Sri Dakshinamurthi		8</a:t>
            </a:r>
          </a:p>
          <a:p>
            <a:endParaRPr lang="en-US" sz="1400" dirty="0"/>
          </a:p>
          <a:p>
            <a:endParaRPr lang="en-US" sz="1400" dirty="0"/>
          </a:p>
          <a:p>
            <a:r>
              <a:rPr lang="en-US" dirty="0"/>
              <a:t>The Lord appears in eight forms as moving and unmoving universe consisting of: the Earth, Water, Fire, Air, Ether, the sun, moon and the individual soul. He has manifested on his own in eight images. </a:t>
            </a:r>
            <a:r>
              <a:rPr lang="en-US" b="1" dirty="0">
                <a:solidFill>
                  <a:srgbClr val="3333FF"/>
                </a:solidFill>
              </a:rPr>
              <a:t>There is nothing you can search for, as the Lord is everywhere, the all pervading.</a:t>
            </a:r>
          </a:p>
          <a:p>
            <a:r>
              <a:rPr lang="en-US" dirty="0"/>
              <a:t>I bow down to that image of Sri Guru within,  Sri Dakshinamurthi		9</a:t>
            </a:r>
          </a:p>
        </p:txBody>
      </p:sp>
      <p:sp>
        <p:nvSpPr>
          <p:cNvPr id="5" name="TextBox 4">
            <a:extLst>
              <a:ext uri="{FF2B5EF4-FFF2-40B4-BE49-F238E27FC236}">
                <a16:creationId xmlns:a16="http://schemas.microsoft.com/office/drawing/2014/main" id="{7B9806F1-5E73-E8B3-B59D-3999D5C50207}"/>
              </a:ext>
            </a:extLst>
          </p:cNvPr>
          <p:cNvSpPr txBox="1"/>
          <p:nvPr/>
        </p:nvSpPr>
        <p:spPr>
          <a:xfrm>
            <a:off x="296091" y="505122"/>
            <a:ext cx="3762103" cy="5632311"/>
          </a:xfrm>
          <a:prstGeom prst="rect">
            <a:avLst/>
          </a:prstGeom>
          <a:noFill/>
        </p:spPr>
        <p:txBody>
          <a:bodyPr wrap="square">
            <a:spAutoFit/>
          </a:bodyPr>
          <a:lstStyle/>
          <a:p>
            <a:r>
              <a:rPr lang="hi-IN" sz="2000" b="1" i="0" dirty="0">
                <a:solidFill>
                  <a:srgbClr val="000000"/>
                </a:solidFill>
                <a:effectLst/>
                <a:latin typeface="Mangal" panose="02040503050203030202" pitchFamily="18" charset="0"/>
              </a:rPr>
              <a:t>विश्वं पश्यति कार्यकारणतया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स्वस्वामिसम्बन्धतः</a:t>
            </a:r>
            <a:br>
              <a:rPr lang="hi-IN" sz="2000" dirty="0"/>
            </a:br>
            <a:r>
              <a:rPr lang="hi-IN" sz="2000" b="1" i="0" dirty="0">
                <a:solidFill>
                  <a:srgbClr val="000000"/>
                </a:solidFill>
                <a:effectLst/>
                <a:latin typeface="Mangal" panose="02040503050203030202" pitchFamily="18" charset="0"/>
              </a:rPr>
              <a:t>शिष्याचार्यतया तथैव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पितृपुत्राद्यात्मना भेदतः ।</a:t>
            </a:r>
            <a:br>
              <a:rPr lang="hi-IN" sz="2000" dirty="0"/>
            </a:br>
            <a:r>
              <a:rPr lang="hi-IN" sz="2000" b="1" i="0" dirty="0">
                <a:solidFill>
                  <a:srgbClr val="000000"/>
                </a:solidFill>
                <a:effectLst/>
                <a:latin typeface="Mangal" panose="02040503050203030202" pitchFamily="18" charset="0"/>
              </a:rPr>
              <a:t>स्वप्ने जाग्रति वा य एष पुरुषो</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मायापरिभ्रामितः</a:t>
            </a:r>
            <a:br>
              <a:rPr lang="hi-IN" sz="2000" dirty="0"/>
            </a:br>
            <a:r>
              <a:rPr lang="hi-IN" sz="2000" b="1" i="0" dirty="0">
                <a:solidFill>
                  <a:srgbClr val="000000"/>
                </a:solidFill>
                <a:effectLst/>
                <a:latin typeface="Mangal" panose="02040503050203030202" pitchFamily="18" charset="0"/>
              </a:rPr>
              <a:t>तस्मै श्रीगुरुमूर्तये नम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इदं श्रीदक्षिणामूर्तये ॥८॥</a:t>
            </a:r>
            <a:endParaRPr lang="en-US" sz="2000" b="1" i="0" dirty="0">
              <a:solidFill>
                <a:srgbClr val="000000"/>
              </a:solidFill>
              <a:effectLst/>
              <a:latin typeface="Mangal" panose="02040503050203030202" pitchFamily="18" charset="0"/>
            </a:endParaRPr>
          </a:p>
          <a:p>
            <a:endParaRPr lang="en-US" sz="2000" b="1" dirty="0">
              <a:solidFill>
                <a:srgbClr val="000000"/>
              </a:solidFill>
              <a:latin typeface="Mangal" panose="02040503050203030202" pitchFamily="18" charset="0"/>
            </a:endParaRPr>
          </a:p>
          <a:p>
            <a:endParaRPr lang="en-US" sz="2000" b="1" dirty="0">
              <a:solidFill>
                <a:srgbClr val="000000"/>
              </a:solidFill>
              <a:latin typeface="Mangal" panose="02040503050203030202" pitchFamily="18" charset="0"/>
            </a:endParaRPr>
          </a:p>
          <a:p>
            <a:r>
              <a:rPr lang="hi-IN" sz="2000" b="1" i="0" dirty="0">
                <a:solidFill>
                  <a:srgbClr val="000000"/>
                </a:solidFill>
                <a:effectLst/>
                <a:latin typeface="Mangal" panose="02040503050203030202" pitchFamily="18" charset="0"/>
              </a:rPr>
              <a:t>भूरम्भांस्यनलोऽनिलोऽम्बरमहर्नाथो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हिमांशु पुमान्</a:t>
            </a:r>
            <a:br>
              <a:rPr lang="hi-IN" sz="2000" dirty="0"/>
            </a:br>
            <a:r>
              <a:rPr lang="hi-IN" sz="2000" b="1" i="0" dirty="0">
                <a:solidFill>
                  <a:srgbClr val="000000"/>
                </a:solidFill>
                <a:effectLst/>
                <a:latin typeface="Mangal" panose="02040503050203030202" pitchFamily="18" charset="0"/>
              </a:rPr>
              <a:t>इत्याभाति चराचरात्मकमिदं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यस्यैव मूर्त्यष्टकम्</a:t>
            </a:r>
            <a:br>
              <a:rPr lang="hi-IN" sz="2000" dirty="0"/>
            </a:br>
            <a:r>
              <a:rPr lang="hi-IN" sz="2000" b="1" i="0" dirty="0">
                <a:solidFill>
                  <a:srgbClr val="000000"/>
                </a:solidFill>
                <a:effectLst/>
                <a:latin typeface="Mangal" panose="02040503050203030202" pitchFamily="18" charset="0"/>
              </a:rPr>
              <a:t>नान्यत् किञ्चन विद्यते विमृशतां</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यस्मात्परस्माद्विभोः</a:t>
            </a:r>
            <a:br>
              <a:rPr lang="hi-IN" sz="2000" dirty="0"/>
            </a:br>
            <a:r>
              <a:rPr lang="hi-IN" sz="2000" b="1" i="0" dirty="0">
                <a:solidFill>
                  <a:srgbClr val="000000"/>
                </a:solidFill>
                <a:effectLst/>
                <a:latin typeface="Mangal" panose="02040503050203030202" pitchFamily="18" charset="0"/>
              </a:rPr>
              <a:t>तस्मै श्रीगुरुमूर्तये नम </a:t>
            </a:r>
            <a:endParaRPr lang="en-US" sz="2000" b="1" i="0" dirty="0">
              <a:solidFill>
                <a:srgbClr val="000000"/>
              </a:solidFill>
              <a:effectLst/>
              <a:latin typeface="Mangal" panose="02040503050203030202" pitchFamily="18" charset="0"/>
            </a:endParaRPr>
          </a:p>
          <a:p>
            <a:r>
              <a:rPr lang="hi-IN" sz="2000" b="1" i="0" dirty="0">
                <a:solidFill>
                  <a:srgbClr val="000000"/>
                </a:solidFill>
                <a:effectLst/>
                <a:latin typeface="Mangal" panose="02040503050203030202" pitchFamily="18" charset="0"/>
              </a:rPr>
              <a:t>इदं श्रीदक्षिणामूर्तये ॥९॥</a:t>
            </a:r>
            <a:endParaRPr lang="en-US" sz="2000" dirty="0"/>
          </a:p>
        </p:txBody>
      </p:sp>
      <p:sp>
        <p:nvSpPr>
          <p:cNvPr id="4" name="TextBox 3">
            <a:extLst>
              <a:ext uri="{FF2B5EF4-FFF2-40B4-BE49-F238E27FC236}">
                <a16:creationId xmlns:a16="http://schemas.microsoft.com/office/drawing/2014/main" id="{6A111572-BDCF-8165-20C1-B03AABAF39DC}"/>
              </a:ext>
            </a:extLst>
          </p:cNvPr>
          <p:cNvSpPr txBox="1"/>
          <p:nvPr/>
        </p:nvSpPr>
        <p:spPr>
          <a:xfrm>
            <a:off x="3884023" y="505122"/>
            <a:ext cx="3884023" cy="2308324"/>
          </a:xfrm>
          <a:prstGeom prst="rect">
            <a:avLst/>
          </a:prstGeom>
          <a:noFill/>
        </p:spPr>
        <p:txBody>
          <a:bodyPr wrap="square">
            <a:spAutoFit/>
          </a:bodyPr>
          <a:lstStyle/>
          <a:p>
            <a:r>
              <a:rPr lang="en-US" i="1" dirty="0" err="1"/>
              <a:t>Vishvam</a:t>
            </a:r>
            <a:r>
              <a:rPr lang="en-US" i="1" dirty="0"/>
              <a:t> </a:t>
            </a:r>
            <a:r>
              <a:rPr lang="en-US" i="1" dirty="0" err="1"/>
              <a:t>Pashyati</a:t>
            </a:r>
            <a:r>
              <a:rPr lang="en-US" i="1" dirty="0"/>
              <a:t> </a:t>
            </a:r>
            <a:r>
              <a:rPr lang="en-US" i="1" dirty="0" err="1"/>
              <a:t>Kaarya-Kaaranna-Tayaa</a:t>
            </a:r>
            <a:r>
              <a:rPr lang="en-US" i="1" dirty="0"/>
              <a:t> </a:t>
            </a:r>
            <a:r>
              <a:rPr lang="en-US" i="1" dirty="0" err="1"/>
              <a:t>Svasvaami-Sambandhatah</a:t>
            </a:r>
            <a:endParaRPr lang="en-US" i="1" dirty="0"/>
          </a:p>
          <a:p>
            <a:r>
              <a:rPr lang="en-US" i="1" dirty="0" err="1"/>
              <a:t>Shissya</a:t>
            </a:r>
            <a:r>
              <a:rPr lang="en-US" i="1" dirty="0"/>
              <a:t>-[A]</a:t>
            </a:r>
            <a:r>
              <a:rPr lang="en-US" i="1" dirty="0" err="1"/>
              <a:t>acaarya-Tayaa</a:t>
            </a:r>
            <a:r>
              <a:rPr lang="en-US" i="1" dirty="0"/>
              <a:t> </a:t>
            </a:r>
            <a:r>
              <a:rPr lang="en-US" i="1" dirty="0" err="1"/>
              <a:t>Tatha</a:t>
            </a:r>
            <a:r>
              <a:rPr lang="en-US" i="1" dirty="0"/>
              <a:t>-Eva </a:t>
            </a:r>
            <a:r>
              <a:rPr lang="en-US" i="1" dirty="0" err="1"/>
              <a:t>Pitr-Putraady</a:t>
            </a:r>
            <a:r>
              <a:rPr lang="en-US" i="1" dirty="0"/>
              <a:t>[</a:t>
            </a:r>
            <a:r>
              <a:rPr lang="en-US" i="1" dirty="0" err="1"/>
              <a:t>i</a:t>
            </a:r>
            <a:r>
              <a:rPr lang="en-US" i="1" dirty="0"/>
              <a:t>]-</a:t>
            </a:r>
            <a:r>
              <a:rPr lang="en-US" i="1" dirty="0" err="1"/>
              <a:t>Aatmanaa</a:t>
            </a:r>
            <a:r>
              <a:rPr lang="en-US" i="1" dirty="0"/>
              <a:t> </a:t>
            </a:r>
            <a:r>
              <a:rPr lang="en-US" i="1" dirty="0" err="1"/>
              <a:t>Bhedatah</a:t>
            </a:r>
            <a:r>
              <a:rPr lang="en-US" i="1" dirty="0"/>
              <a:t> |</a:t>
            </a:r>
          </a:p>
          <a:p>
            <a:r>
              <a:rPr lang="en-US" i="1" dirty="0" err="1"/>
              <a:t>Svapne</a:t>
            </a:r>
            <a:r>
              <a:rPr lang="en-US" i="1" dirty="0"/>
              <a:t> </a:t>
            </a:r>
            <a:r>
              <a:rPr lang="en-US" i="1" dirty="0" err="1"/>
              <a:t>Jaagrati</a:t>
            </a:r>
            <a:r>
              <a:rPr lang="en-US" i="1" dirty="0"/>
              <a:t> </a:t>
            </a:r>
            <a:r>
              <a:rPr lang="en-US" i="1" dirty="0" err="1"/>
              <a:t>Vaa</a:t>
            </a:r>
            <a:r>
              <a:rPr lang="en-US" i="1" dirty="0"/>
              <a:t> Ya Essa </a:t>
            </a:r>
            <a:r>
              <a:rPr lang="en-US" i="1" dirty="0" err="1"/>
              <a:t>Purusso</a:t>
            </a:r>
            <a:r>
              <a:rPr lang="en-US" i="1" dirty="0"/>
              <a:t> </a:t>
            </a:r>
            <a:r>
              <a:rPr lang="en-US" i="1" dirty="0" err="1"/>
              <a:t>Maayaa-Paribhraamitah</a:t>
            </a:r>
            <a:endParaRPr lang="en-US" i="1" dirty="0"/>
          </a:p>
          <a:p>
            <a:r>
              <a:rPr lang="en-US" i="1" dirty="0" err="1"/>
              <a:t>Tasmai</a:t>
            </a:r>
            <a:r>
              <a:rPr lang="en-US" i="1" dirty="0"/>
              <a:t> </a:t>
            </a:r>
            <a:r>
              <a:rPr lang="en-US" i="1" dirty="0" err="1"/>
              <a:t>Shrii</a:t>
            </a:r>
            <a:r>
              <a:rPr lang="en-US" i="1" dirty="0"/>
              <a:t>-Guru-</a:t>
            </a:r>
            <a:r>
              <a:rPr lang="en-US" i="1" dirty="0" err="1"/>
              <a:t>Muurtaye</a:t>
            </a:r>
            <a:r>
              <a:rPr lang="en-US" i="1" dirty="0"/>
              <a:t> Nama </a:t>
            </a:r>
            <a:r>
              <a:rPr lang="en-US" i="1" dirty="0" err="1"/>
              <a:t>Idam</a:t>
            </a:r>
            <a:r>
              <a:rPr lang="en-US" i="1" dirty="0"/>
              <a:t> </a:t>
            </a:r>
            <a:r>
              <a:rPr lang="en-US" i="1" dirty="0" err="1"/>
              <a:t>Shrii-Dakssinnaamuurtaye</a:t>
            </a:r>
            <a:r>
              <a:rPr lang="en-US" i="1" dirty="0"/>
              <a:t> ||8||</a:t>
            </a:r>
          </a:p>
        </p:txBody>
      </p:sp>
      <p:sp>
        <p:nvSpPr>
          <p:cNvPr id="7" name="TextBox 6">
            <a:extLst>
              <a:ext uri="{FF2B5EF4-FFF2-40B4-BE49-F238E27FC236}">
                <a16:creationId xmlns:a16="http://schemas.microsoft.com/office/drawing/2014/main" id="{A3E3322B-2AE3-A9BE-3DB6-1093A08C7033}"/>
              </a:ext>
            </a:extLst>
          </p:cNvPr>
          <p:cNvSpPr txBox="1"/>
          <p:nvPr/>
        </p:nvSpPr>
        <p:spPr>
          <a:xfrm>
            <a:off x="4058194" y="3459778"/>
            <a:ext cx="3884023" cy="2862322"/>
          </a:xfrm>
          <a:prstGeom prst="rect">
            <a:avLst/>
          </a:prstGeom>
          <a:noFill/>
        </p:spPr>
        <p:txBody>
          <a:bodyPr wrap="square">
            <a:spAutoFit/>
          </a:bodyPr>
          <a:lstStyle/>
          <a:p>
            <a:r>
              <a:rPr lang="en-US" i="1" dirty="0" err="1"/>
              <a:t>Bhuur-Ambhaamsy-Analo</a:t>
            </a:r>
            <a:r>
              <a:rPr lang="en-US" i="1" dirty="0"/>
              <a:t>-[A]</a:t>
            </a:r>
            <a:r>
              <a:rPr lang="en-US" i="1" dirty="0" err="1"/>
              <a:t>nilo</a:t>
            </a:r>
            <a:r>
              <a:rPr lang="en-US" i="1" dirty="0"/>
              <a:t>-[A]</a:t>
            </a:r>
            <a:r>
              <a:rPr lang="en-US" i="1" dirty="0" err="1"/>
              <a:t>mbaram-Aharnaatho</a:t>
            </a:r>
            <a:r>
              <a:rPr lang="en-US" i="1" dirty="0"/>
              <a:t> </a:t>
            </a:r>
          </a:p>
          <a:p>
            <a:r>
              <a:rPr lang="en-US" i="1" dirty="0" err="1"/>
              <a:t>Himaamshu</a:t>
            </a:r>
            <a:r>
              <a:rPr lang="en-US" i="1" dirty="0"/>
              <a:t> </a:t>
            </a:r>
            <a:r>
              <a:rPr lang="en-US" i="1" dirty="0" err="1"/>
              <a:t>Pumaan</a:t>
            </a:r>
            <a:endParaRPr lang="en-US" i="1" dirty="0"/>
          </a:p>
          <a:p>
            <a:r>
              <a:rPr lang="en-US" i="1" dirty="0" err="1"/>
              <a:t>Ity</a:t>
            </a:r>
            <a:r>
              <a:rPr lang="en-US" i="1" dirty="0"/>
              <a:t>[</a:t>
            </a:r>
            <a:r>
              <a:rPr lang="en-US" i="1" dirty="0" err="1"/>
              <a:t>i</a:t>
            </a:r>
            <a:r>
              <a:rPr lang="en-US" i="1" dirty="0"/>
              <a:t>]-</a:t>
            </a:r>
            <a:r>
              <a:rPr lang="en-US" i="1" dirty="0" err="1"/>
              <a:t>Aabhaati</a:t>
            </a:r>
            <a:r>
              <a:rPr lang="en-US" i="1" dirty="0"/>
              <a:t> Cara-Acara-[A]</a:t>
            </a:r>
            <a:r>
              <a:rPr lang="en-US" i="1" dirty="0" err="1"/>
              <a:t>atmakam-Idam</a:t>
            </a:r>
            <a:r>
              <a:rPr lang="en-US" i="1" dirty="0"/>
              <a:t> </a:t>
            </a:r>
            <a:r>
              <a:rPr lang="en-US" i="1" dirty="0" err="1"/>
              <a:t>Yasya</a:t>
            </a:r>
            <a:r>
              <a:rPr lang="en-US" i="1" dirty="0"/>
              <a:t>-Eva </a:t>
            </a:r>
            <a:r>
              <a:rPr lang="en-US" i="1" dirty="0" err="1"/>
              <a:t>Muurty</a:t>
            </a:r>
            <a:r>
              <a:rPr lang="en-US" i="1" dirty="0"/>
              <a:t>[</a:t>
            </a:r>
            <a:r>
              <a:rPr lang="en-US" i="1" dirty="0" err="1"/>
              <a:t>i</a:t>
            </a:r>
            <a:r>
              <a:rPr lang="en-US" i="1" dirty="0"/>
              <a:t>]-</a:t>
            </a:r>
            <a:r>
              <a:rPr lang="en-US" i="1" dirty="0" err="1"/>
              <a:t>Assttakam</a:t>
            </a:r>
            <a:endParaRPr lang="en-US" i="1" dirty="0"/>
          </a:p>
          <a:p>
            <a:r>
              <a:rPr lang="en-US" i="1" dirty="0" err="1"/>
              <a:t>Naanyat</a:t>
            </a:r>
            <a:r>
              <a:rPr lang="en-US" i="1" dirty="0"/>
              <a:t> </a:t>
            </a:r>
            <a:r>
              <a:rPr lang="en-US" i="1" dirty="0" err="1"/>
              <a:t>Kin.cana</a:t>
            </a:r>
            <a:r>
              <a:rPr lang="en-US" i="1" dirty="0"/>
              <a:t> </a:t>
            </a:r>
            <a:r>
              <a:rPr lang="en-US" i="1" dirty="0" err="1"/>
              <a:t>Vidyate</a:t>
            </a:r>
            <a:r>
              <a:rPr lang="en-US" i="1" dirty="0"/>
              <a:t> </a:t>
            </a:r>
            <a:r>
              <a:rPr lang="en-US" i="1" dirty="0" err="1"/>
              <a:t>Vimrshataam</a:t>
            </a:r>
            <a:r>
              <a:rPr lang="en-US" i="1" dirty="0"/>
              <a:t> </a:t>
            </a:r>
            <a:r>
              <a:rPr lang="en-US" i="1" dirty="0" err="1"/>
              <a:t>Yasmaat-Parasmaad-Vibhoh</a:t>
            </a:r>
            <a:endParaRPr lang="en-US" i="1" dirty="0"/>
          </a:p>
          <a:p>
            <a:r>
              <a:rPr lang="en-US" i="1" dirty="0" err="1"/>
              <a:t>Tasmai</a:t>
            </a:r>
            <a:r>
              <a:rPr lang="en-US" i="1" dirty="0"/>
              <a:t> </a:t>
            </a:r>
            <a:r>
              <a:rPr lang="en-US" i="1" dirty="0" err="1"/>
              <a:t>Shrii</a:t>
            </a:r>
            <a:r>
              <a:rPr lang="en-US" i="1" dirty="0"/>
              <a:t>-Guru-</a:t>
            </a:r>
            <a:r>
              <a:rPr lang="en-US" i="1" dirty="0" err="1"/>
              <a:t>Muurtaye</a:t>
            </a:r>
            <a:r>
              <a:rPr lang="en-US" i="1" dirty="0"/>
              <a:t> Nama </a:t>
            </a:r>
            <a:r>
              <a:rPr lang="en-US" i="1" dirty="0" err="1"/>
              <a:t>Idam</a:t>
            </a:r>
            <a:r>
              <a:rPr lang="en-US" i="1" dirty="0"/>
              <a:t> </a:t>
            </a:r>
            <a:r>
              <a:rPr lang="en-US" i="1" dirty="0" err="1"/>
              <a:t>Shrii-Dakssinnaamuurtaye</a:t>
            </a:r>
            <a:r>
              <a:rPr lang="en-US" i="1" dirty="0"/>
              <a:t> ||9||</a:t>
            </a:r>
          </a:p>
        </p:txBody>
      </p:sp>
    </p:spTree>
    <p:extLst>
      <p:ext uri="{BB962C8B-B14F-4D97-AF65-F5344CB8AC3E}">
        <p14:creationId xmlns:p14="http://schemas.microsoft.com/office/powerpoint/2010/main" val="3021586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icture 2" descr="1,010,414 Earth Photos - Free &amp; Royalty-Free Stock Photos from Dreamstime">
            <a:extLst>
              <a:ext uri="{FF2B5EF4-FFF2-40B4-BE49-F238E27FC236}">
                <a16:creationId xmlns:a16="http://schemas.microsoft.com/office/drawing/2014/main" id="{673A5B16-F326-CA4F-7EDD-D69FE0224A7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973977" y="5764495"/>
            <a:ext cx="8939846" cy="90550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FAF4D79-FE35-835B-FA8C-B1B325D144F8}"/>
              </a:ext>
            </a:extLst>
          </p:cNvPr>
          <p:cNvGrpSpPr/>
          <p:nvPr/>
        </p:nvGrpSpPr>
        <p:grpSpPr>
          <a:xfrm>
            <a:off x="7416887" y="777686"/>
            <a:ext cx="4777085" cy="5385417"/>
            <a:chOff x="7416887" y="777686"/>
            <a:chExt cx="4777085" cy="5385417"/>
          </a:xfrm>
        </p:grpSpPr>
        <p:sp>
          <p:nvSpPr>
            <p:cNvPr id="19" name="Oval 18">
              <a:extLst>
                <a:ext uri="{FF2B5EF4-FFF2-40B4-BE49-F238E27FC236}">
                  <a16:creationId xmlns:a16="http://schemas.microsoft.com/office/drawing/2014/main" id="{30F92699-5F65-3903-D158-B449C4F53ED5}"/>
                </a:ext>
              </a:extLst>
            </p:cNvPr>
            <p:cNvSpPr/>
            <p:nvPr/>
          </p:nvSpPr>
          <p:spPr>
            <a:xfrm>
              <a:off x="7435233" y="777686"/>
              <a:ext cx="4225544" cy="5375434"/>
            </a:xfrm>
            <a:prstGeom prst="ellipse">
              <a:avLst/>
            </a:prstGeom>
            <a:solidFill>
              <a:schemeClr val="accent6">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5">
              <a:extLst>
                <a:ext uri="{FF2B5EF4-FFF2-40B4-BE49-F238E27FC236}">
                  <a16:creationId xmlns:a16="http://schemas.microsoft.com/office/drawing/2014/main" id="{08EBCD32-5C21-FC20-D683-A379BC0C8745}"/>
                </a:ext>
              </a:extLst>
            </p:cNvPr>
            <p:cNvSpPr/>
            <p:nvPr/>
          </p:nvSpPr>
          <p:spPr>
            <a:xfrm rot="16200000">
              <a:off x="9462645" y="360162"/>
              <a:ext cx="159408" cy="3110335"/>
            </a:xfrm>
            <a:prstGeom prst="rect">
              <a:avLst/>
            </a:prstGeom>
            <a:pattFill prst="narVert">
              <a:fgClr>
                <a:schemeClr val="tx1"/>
              </a:fgClr>
              <a:bgClr>
                <a:schemeClr val="accent3">
                  <a:lumMod val="20000"/>
                  <a:lumOff val="80000"/>
                </a:schemeClr>
              </a:bgClr>
            </a:patt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7CDCA6D-DDF4-065F-3042-57C908A733B3}"/>
                </a:ext>
              </a:extLst>
            </p:cNvPr>
            <p:cNvSpPr/>
            <p:nvPr/>
          </p:nvSpPr>
          <p:spPr>
            <a:xfrm>
              <a:off x="7816232" y="2631273"/>
              <a:ext cx="3518571" cy="353183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1" name="TextBox 20">
              <a:extLst>
                <a:ext uri="{FF2B5EF4-FFF2-40B4-BE49-F238E27FC236}">
                  <a16:creationId xmlns:a16="http://schemas.microsoft.com/office/drawing/2014/main" id="{41793918-088A-F781-B719-0B5D54E267A9}"/>
                </a:ext>
              </a:extLst>
            </p:cNvPr>
            <p:cNvSpPr txBox="1"/>
            <p:nvPr/>
          </p:nvSpPr>
          <p:spPr>
            <a:xfrm>
              <a:off x="8668842" y="1115887"/>
              <a:ext cx="1757019" cy="523220"/>
            </a:xfrm>
            <a:prstGeom prst="rect">
              <a:avLst/>
            </a:prstGeom>
            <a:noFill/>
          </p:spPr>
          <p:txBody>
            <a:bodyPr wrap="none" rtlCol="0">
              <a:spAutoFit/>
            </a:bodyPr>
            <a:lstStyle/>
            <a:p>
              <a:pPr algn="ctr"/>
              <a:r>
                <a:rPr lang="en-US" sz="1400" b="1" dirty="0"/>
                <a:t>Consciousness, Soul,</a:t>
              </a:r>
            </a:p>
            <a:p>
              <a:pPr algn="ctr"/>
              <a:r>
                <a:rPr lang="en-US" sz="1400" b="1" dirty="0"/>
                <a:t>   Spirit, </a:t>
              </a:r>
              <a:r>
                <a:rPr lang="en-US" sz="1200" b="1" dirty="0"/>
                <a:t>SELF </a:t>
              </a:r>
              <a:r>
                <a:rPr lang="en-US" sz="1200" dirty="0"/>
                <a:t>(</a:t>
              </a:r>
              <a:r>
                <a:rPr lang="en-US" sz="1200" i="1" dirty="0"/>
                <a:t>Athma</a:t>
              </a:r>
              <a:r>
                <a:rPr lang="en-US" sz="1200" dirty="0"/>
                <a:t>)</a:t>
              </a:r>
            </a:p>
          </p:txBody>
        </p:sp>
        <p:pic>
          <p:nvPicPr>
            <p:cNvPr id="22" name="Picture 21">
              <a:extLst>
                <a:ext uri="{FF2B5EF4-FFF2-40B4-BE49-F238E27FC236}">
                  <a16:creationId xmlns:a16="http://schemas.microsoft.com/office/drawing/2014/main" id="{995335B8-FD72-0B3E-6EBC-958A7F5CD256}"/>
                </a:ext>
              </a:extLst>
            </p:cNvPr>
            <p:cNvPicPr/>
            <p:nvPr/>
          </p:nvPicPr>
          <p:blipFill>
            <a:blip r:embed="rId3" cstate="screen">
              <a:extLst>
                <a:ext uri="{28A0092B-C50C-407E-A947-70E740481C1C}">
                  <a14:useLocalDpi xmlns:a14="http://schemas.microsoft.com/office/drawing/2010/main"/>
                </a:ext>
              </a:extLst>
            </a:blip>
            <a:stretch>
              <a:fillRect/>
            </a:stretch>
          </p:blipFill>
          <p:spPr>
            <a:xfrm>
              <a:off x="9313227" y="822438"/>
              <a:ext cx="523666" cy="419432"/>
            </a:xfrm>
            <a:prstGeom prst="rect">
              <a:avLst/>
            </a:prstGeom>
            <a:noFill/>
          </p:spPr>
        </p:pic>
        <p:grpSp>
          <p:nvGrpSpPr>
            <p:cNvPr id="23" name="Group 22">
              <a:extLst>
                <a:ext uri="{FF2B5EF4-FFF2-40B4-BE49-F238E27FC236}">
                  <a16:creationId xmlns:a16="http://schemas.microsoft.com/office/drawing/2014/main" id="{FC5B0002-6E74-C637-FFA5-B4A8A2562481}"/>
                </a:ext>
              </a:extLst>
            </p:cNvPr>
            <p:cNvGrpSpPr/>
            <p:nvPr/>
          </p:nvGrpSpPr>
          <p:grpSpPr>
            <a:xfrm>
              <a:off x="9290661" y="1383070"/>
              <a:ext cx="552286" cy="1042608"/>
              <a:chOff x="7467601" y="4679833"/>
              <a:chExt cx="552286" cy="1042608"/>
            </a:xfrm>
          </p:grpSpPr>
          <p:sp>
            <p:nvSpPr>
              <p:cNvPr id="96" name="TextBox 95">
                <a:extLst>
                  <a:ext uri="{FF2B5EF4-FFF2-40B4-BE49-F238E27FC236}">
                    <a16:creationId xmlns:a16="http://schemas.microsoft.com/office/drawing/2014/main" id="{6D1BF480-E147-0995-8A72-713C88A8F3DD}"/>
                  </a:ext>
                </a:extLst>
              </p:cNvPr>
              <p:cNvSpPr txBox="1"/>
              <p:nvPr/>
            </p:nvSpPr>
            <p:spPr>
              <a:xfrm>
                <a:off x="7573931" y="4953000"/>
                <a:ext cx="445956" cy="769441"/>
              </a:xfrm>
              <a:prstGeom prst="rect">
                <a:avLst/>
              </a:prstGeom>
              <a:noFill/>
            </p:spPr>
            <p:txBody>
              <a:bodyPr wrap="none" rtlCol="0">
                <a:spAutoFit/>
              </a:bodyPr>
              <a:lstStyle/>
              <a:p>
                <a:r>
                  <a:rPr lang="en-US" sz="4400" dirty="0"/>
                  <a:t>?</a:t>
                </a:r>
              </a:p>
            </p:txBody>
          </p:sp>
          <p:sp>
            <p:nvSpPr>
              <p:cNvPr id="97" name="TextBox 96">
                <a:extLst>
                  <a:ext uri="{FF2B5EF4-FFF2-40B4-BE49-F238E27FC236}">
                    <a16:creationId xmlns:a16="http://schemas.microsoft.com/office/drawing/2014/main" id="{386B4919-824B-95E9-9FF0-757C302344D3}"/>
                  </a:ext>
                </a:extLst>
              </p:cNvPr>
              <p:cNvSpPr txBox="1"/>
              <p:nvPr/>
            </p:nvSpPr>
            <p:spPr>
              <a:xfrm flipV="1">
                <a:off x="7467601" y="4679833"/>
                <a:ext cx="470000" cy="830997"/>
              </a:xfrm>
              <a:prstGeom prst="rect">
                <a:avLst/>
              </a:prstGeom>
              <a:noFill/>
            </p:spPr>
            <p:txBody>
              <a:bodyPr wrap="none" rtlCol="0">
                <a:spAutoFit/>
              </a:bodyPr>
              <a:lstStyle/>
              <a:p>
                <a:r>
                  <a:rPr lang="en-US" sz="4800" dirty="0"/>
                  <a:t>?</a:t>
                </a:r>
              </a:p>
            </p:txBody>
          </p:sp>
        </p:grpSp>
        <p:sp>
          <p:nvSpPr>
            <p:cNvPr id="25" name="TextBox 24">
              <a:extLst>
                <a:ext uri="{FF2B5EF4-FFF2-40B4-BE49-F238E27FC236}">
                  <a16:creationId xmlns:a16="http://schemas.microsoft.com/office/drawing/2014/main" id="{4FE4C9F1-50AA-2C47-989A-47BAB6B35C8D}"/>
                </a:ext>
              </a:extLst>
            </p:cNvPr>
            <p:cNvSpPr txBox="1"/>
            <p:nvPr/>
          </p:nvSpPr>
          <p:spPr>
            <a:xfrm>
              <a:off x="7960849" y="1470170"/>
              <a:ext cx="1029449" cy="369332"/>
            </a:xfrm>
            <a:prstGeom prst="rect">
              <a:avLst/>
            </a:prstGeom>
            <a:noFill/>
          </p:spPr>
          <p:txBody>
            <a:bodyPr wrap="none" rtlCol="0">
              <a:spAutoFit/>
            </a:bodyPr>
            <a:lstStyle/>
            <a:p>
              <a:pPr algn="ctr"/>
              <a:r>
                <a:rPr lang="en-US" i="1" dirty="0"/>
                <a:t>Dehinam</a:t>
              </a:r>
            </a:p>
          </p:txBody>
        </p:sp>
        <p:cxnSp>
          <p:nvCxnSpPr>
            <p:cNvPr id="26" name="Straight Arrow Connector 25">
              <a:extLst>
                <a:ext uri="{FF2B5EF4-FFF2-40B4-BE49-F238E27FC236}">
                  <a16:creationId xmlns:a16="http://schemas.microsoft.com/office/drawing/2014/main" id="{9392D99A-1D8E-EB75-354C-83AA8B82F320}"/>
                </a:ext>
              </a:extLst>
            </p:cNvPr>
            <p:cNvCxnSpPr/>
            <p:nvPr/>
          </p:nvCxnSpPr>
          <p:spPr>
            <a:xfrm>
              <a:off x="8647928" y="4465216"/>
              <a:ext cx="0" cy="402673"/>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C8816E9-AA62-7250-40FA-B9023644983D}"/>
                </a:ext>
              </a:extLst>
            </p:cNvPr>
            <p:cNvCxnSpPr/>
            <p:nvPr/>
          </p:nvCxnSpPr>
          <p:spPr>
            <a:xfrm>
              <a:off x="9542349" y="4465216"/>
              <a:ext cx="0" cy="402673"/>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597C5AC-8B93-537E-0F4A-4E1F4746203B}"/>
                </a:ext>
              </a:extLst>
            </p:cNvPr>
            <p:cNvCxnSpPr/>
            <p:nvPr/>
          </p:nvCxnSpPr>
          <p:spPr>
            <a:xfrm>
              <a:off x="10426113" y="4465216"/>
              <a:ext cx="0" cy="402673"/>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50B8AD8-41C1-8CE8-259B-CF212DDB6992}"/>
                </a:ext>
              </a:extLst>
            </p:cNvPr>
            <p:cNvCxnSpPr/>
            <p:nvPr/>
          </p:nvCxnSpPr>
          <p:spPr>
            <a:xfrm>
              <a:off x="8647928" y="5006691"/>
              <a:ext cx="0" cy="412310"/>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0B82490-A3A1-2A67-9AC6-DAB5768CD437}"/>
                </a:ext>
              </a:extLst>
            </p:cNvPr>
            <p:cNvCxnSpPr/>
            <p:nvPr/>
          </p:nvCxnSpPr>
          <p:spPr>
            <a:xfrm>
              <a:off x="9542349" y="5006691"/>
              <a:ext cx="0" cy="412310"/>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728B667-2E49-0D0A-49C1-A6C58F0C0AC3}"/>
                </a:ext>
              </a:extLst>
            </p:cNvPr>
            <p:cNvCxnSpPr/>
            <p:nvPr/>
          </p:nvCxnSpPr>
          <p:spPr>
            <a:xfrm>
              <a:off x="10426113" y="5006691"/>
              <a:ext cx="0" cy="412310"/>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47A5304-5ACF-0386-1420-D68EA6A0D91B}"/>
                </a:ext>
              </a:extLst>
            </p:cNvPr>
            <p:cNvSpPr txBox="1"/>
            <p:nvPr/>
          </p:nvSpPr>
          <p:spPr>
            <a:xfrm>
              <a:off x="8188580" y="4226533"/>
              <a:ext cx="2864373" cy="1415772"/>
            </a:xfrm>
            <a:prstGeom prst="rect">
              <a:avLst/>
            </a:prstGeom>
            <a:noFill/>
          </p:spPr>
          <p:txBody>
            <a:bodyPr wrap="square" rtlCol="0">
              <a:spAutoFit/>
            </a:bodyPr>
            <a:lstStyle/>
            <a:p>
              <a:r>
                <a:rPr lang="en-US" sz="1600" b="1" dirty="0"/>
                <a:t>  Body	     Mind      Intellect</a:t>
              </a:r>
            </a:p>
            <a:p>
              <a:endParaRPr lang="en-US" sz="2000" b="1" dirty="0"/>
            </a:p>
            <a:p>
              <a:r>
                <a:rPr lang="en-US" sz="1600" b="1" dirty="0"/>
                <a:t>Perceive         Feel             Think</a:t>
              </a:r>
            </a:p>
            <a:p>
              <a:endParaRPr lang="en-US" b="1" dirty="0"/>
            </a:p>
            <a:p>
              <a:r>
                <a:rPr lang="en-US" sz="1600" b="1" dirty="0"/>
                <a:t>Objects     Emotions     Thoughts</a:t>
              </a:r>
            </a:p>
          </p:txBody>
        </p:sp>
        <p:cxnSp>
          <p:nvCxnSpPr>
            <p:cNvPr id="33" name="Straight Arrow Connector 32">
              <a:extLst>
                <a:ext uri="{FF2B5EF4-FFF2-40B4-BE49-F238E27FC236}">
                  <a16:creationId xmlns:a16="http://schemas.microsoft.com/office/drawing/2014/main" id="{001E48A6-A4F7-CEB3-3326-3B74D0B4228B}"/>
                </a:ext>
              </a:extLst>
            </p:cNvPr>
            <p:cNvCxnSpPr/>
            <p:nvPr/>
          </p:nvCxnSpPr>
          <p:spPr>
            <a:xfrm flipH="1">
              <a:off x="8714076" y="3731902"/>
              <a:ext cx="507618" cy="548275"/>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D9388EE-E80C-35DF-78A5-E014558BAB45}"/>
                </a:ext>
              </a:extLst>
            </p:cNvPr>
            <p:cNvCxnSpPr/>
            <p:nvPr/>
          </p:nvCxnSpPr>
          <p:spPr>
            <a:xfrm flipH="1">
              <a:off x="9556171" y="3731902"/>
              <a:ext cx="394" cy="514597"/>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766EAAC-2FB7-BEBC-70FD-66DF5FFE85D2}"/>
                </a:ext>
              </a:extLst>
            </p:cNvPr>
            <p:cNvCxnSpPr/>
            <p:nvPr/>
          </p:nvCxnSpPr>
          <p:spPr>
            <a:xfrm>
              <a:off x="9887049" y="3731902"/>
              <a:ext cx="425368" cy="548275"/>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43151BD-8FDE-554B-F38E-94D55B1B49AC}"/>
                </a:ext>
              </a:extLst>
            </p:cNvPr>
            <p:cNvSpPr txBox="1"/>
            <p:nvPr/>
          </p:nvSpPr>
          <p:spPr>
            <a:xfrm>
              <a:off x="7416887" y="2919606"/>
              <a:ext cx="857927" cy="369332"/>
            </a:xfrm>
            <a:prstGeom prst="rect">
              <a:avLst/>
            </a:prstGeom>
            <a:noFill/>
          </p:spPr>
          <p:txBody>
            <a:bodyPr wrap="none" rtlCol="0">
              <a:spAutoFit/>
            </a:bodyPr>
            <a:lstStyle/>
            <a:p>
              <a:pPr algn="ctr"/>
              <a:r>
                <a:rPr lang="en-US" i="1" dirty="0"/>
                <a:t>Deham</a:t>
              </a:r>
            </a:p>
          </p:txBody>
        </p:sp>
        <p:grpSp>
          <p:nvGrpSpPr>
            <p:cNvPr id="39" name="Group 38">
              <a:extLst>
                <a:ext uri="{FF2B5EF4-FFF2-40B4-BE49-F238E27FC236}">
                  <a16:creationId xmlns:a16="http://schemas.microsoft.com/office/drawing/2014/main" id="{1B6E4530-424D-39BD-045F-7CE5FED02F01}"/>
                </a:ext>
              </a:extLst>
            </p:cNvPr>
            <p:cNvGrpSpPr/>
            <p:nvPr/>
          </p:nvGrpSpPr>
          <p:grpSpPr>
            <a:xfrm>
              <a:off x="8244395" y="1972559"/>
              <a:ext cx="2691113" cy="883518"/>
              <a:chOff x="1711108" y="2085579"/>
              <a:chExt cx="2691113" cy="883518"/>
            </a:xfrm>
          </p:grpSpPr>
          <p:sp>
            <p:nvSpPr>
              <p:cNvPr id="51" name="TextBox 50">
                <a:extLst>
                  <a:ext uri="{FF2B5EF4-FFF2-40B4-BE49-F238E27FC236}">
                    <a16:creationId xmlns:a16="http://schemas.microsoft.com/office/drawing/2014/main" id="{8E5F0998-62A1-B696-B5FB-4B7C86EC734F}"/>
                  </a:ext>
                </a:extLst>
              </p:cNvPr>
              <p:cNvSpPr txBox="1"/>
              <p:nvPr/>
            </p:nvSpPr>
            <p:spPr>
              <a:xfrm>
                <a:off x="1711108" y="2692098"/>
                <a:ext cx="2624629" cy="276999"/>
              </a:xfrm>
              <a:prstGeom prst="rect">
                <a:avLst/>
              </a:prstGeom>
              <a:solidFill>
                <a:schemeClr val="accent3">
                  <a:lumMod val="20000"/>
                  <a:lumOff val="80000"/>
                </a:schemeClr>
              </a:solidFill>
            </p:spPr>
            <p:txBody>
              <a:bodyPr wrap="none" rtlCol="0">
                <a:spAutoFit/>
              </a:bodyPr>
              <a:lstStyle/>
              <a:p>
                <a:pPr algn="ctr"/>
                <a:r>
                  <a:rPr lang="en-US" sz="1200" b="1" dirty="0"/>
                  <a:t>(</a:t>
                </a:r>
                <a:r>
                  <a:rPr lang="en-US" sz="1200" b="1" i="1" dirty="0">
                    <a:solidFill>
                      <a:srgbClr val="0000FF"/>
                    </a:solidFill>
                  </a:rPr>
                  <a:t>Sathvikam)   </a:t>
                </a:r>
                <a:r>
                  <a:rPr lang="en-US" sz="1200" b="1" dirty="0">
                    <a:solidFill>
                      <a:srgbClr val="FF0000"/>
                    </a:solidFill>
                  </a:rPr>
                  <a:t>(</a:t>
                </a:r>
                <a:r>
                  <a:rPr lang="en-US" sz="1200" b="1" i="1" dirty="0">
                    <a:solidFill>
                      <a:srgbClr val="FF0000"/>
                    </a:solidFill>
                  </a:rPr>
                  <a:t>Rajasam)   </a:t>
                </a:r>
                <a:r>
                  <a:rPr lang="en-US" sz="1200" b="1" dirty="0"/>
                  <a:t>(</a:t>
                </a:r>
                <a:r>
                  <a:rPr lang="en-US" sz="1200" b="1" i="1" dirty="0"/>
                  <a:t>Thamasam)</a:t>
                </a:r>
                <a:endParaRPr lang="en-US" sz="1200" b="1" dirty="0"/>
              </a:p>
            </p:txBody>
          </p:sp>
          <p:grpSp>
            <p:nvGrpSpPr>
              <p:cNvPr id="52" name="Group 51">
                <a:extLst>
                  <a:ext uri="{FF2B5EF4-FFF2-40B4-BE49-F238E27FC236}">
                    <a16:creationId xmlns:a16="http://schemas.microsoft.com/office/drawing/2014/main" id="{26340B4C-7DC5-7FD0-38FF-C8EAD002D3B1}"/>
                  </a:ext>
                </a:extLst>
              </p:cNvPr>
              <p:cNvGrpSpPr/>
              <p:nvPr/>
            </p:nvGrpSpPr>
            <p:grpSpPr>
              <a:xfrm>
                <a:off x="2031819" y="2333384"/>
                <a:ext cx="257489" cy="373997"/>
                <a:chOff x="1905000" y="1295400"/>
                <a:chExt cx="2133600" cy="2819400"/>
              </a:xfrm>
            </p:grpSpPr>
            <p:sp>
              <p:nvSpPr>
                <p:cNvPr id="94" name="Oval 93">
                  <a:extLst>
                    <a:ext uri="{FF2B5EF4-FFF2-40B4-BE49-F238E27FC236}">
                      <a16:creationId xmlns:a16="http://schemas.microsoft.com/office/drawing/2014/main" id="{746A310B-429E-6082-315F-802B82FDBC9E}"/>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95" name="Isosceles Triangle 94">
                  <a:extLst>
                    <a:ext uri="{FF2B5EF4-FFF2-40B4-BE49-F238E27FC236}">
                      <a16:creationId xmlns:a16="http://schemas.microsoft.com/office/drawing/2014/main" id="{77BAA392-704E-0F16-A241-738B70BC6A02}"/>
                    </a:ext>
                  </a:extLst>
                </p:cNvPr>
                <p:cNvSpPr/>
                <p:nvPr/>
              </p:nvSpPr>
              <p:spPr>
                <a:xfrm>
                  <a:off x="1905000" y="1295400"/>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53" name="Group 52">
                <a:extLst>
                  <a:ext uri="{FF2B5EF4-FFF2-40B4-BE49-F238E27FC236}">
                    <a16:creationId xmlns:a16="http://schemas.microsoft.com/office/drawing/2014/main" id="{2FC6D353-74B5-B69E-58B3-140EC64DC701}"/>
                  </a:ext>
                </a:extLst>
              </p:cNvPr>
              <p:cNvGrpSpPr/>
              <p:nvPr/>
            </p:nvGrpSpPr>
            <p:grpSpPr>
              <a:xfrm rot="10800000">
                <a:off x="2512332" y="2531226"/>
                <a:ext cx="94985" cy="124548"/>
                <a:chOff x="1899297" y="1419107"/>
                <a:chExt cx="2139303" cy="2695693"/>
              </a:xfrm>
            </p:grpSpPr>
            <p:sp>
              <p:nvSpPr>
                <p:cNvPr id="92" name="Oval 91">
                  <a:extLst>
                    <a:ext uri="{FF2B5EF4-FFF2-40B4-BE49-F238E27FC236}">
                      <a16:creationId xmlns:a16="http://schemas.microsoft.com/office/drawing/2014/main" id="{57ED8828-D7A5-F465-A950-4B27DE2FA651}"/>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93" name="Isosceles Triangle 92">
                  <a:extLst>
                    <a:ext uri="{FF2B5EF4-FFF2-40B4-BE49-F238E27FC236}">
                      <a16:creationId xmlns:a16="http://schemas.microsoft.com/office/drawing/2014/main" id="{9EA0ACBF-B1DB-69F1-BA63-AE174DB5BDC7}"/>
                    </a:ext>
                  </a:extLst>
                </p:cNvPr>
                <p:cNvSpPr/>
                <p:nvPr/>
              </p:nvSpPr>
              <p:spPr>
                <a:xfrm>
                  <a:off x="1899297" y="1419107"/>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54" name="Group 53">
                <a:extLst>
                  <a:ext uri="{FF2B5EF4-FFF2-40B4-BE49-F238E27FC236}">
                    <a16:creationId xmlns:a16="http://schemas.microsoft.com/office/drawing/2014/main" id="{ED0675A1-B446-17BB-CB64-9D4B03528C54}"/>
                  </a:ext>
                </a:extLst>
              </p:cNvPr>
              <p:cNvGrpSpPr/>
              <p:nvPr/>
            </p:nvGrpSpPr>
            <p:grpSpPr>
              <a:xfrm rot="14765939">
                <a:off x="2329219" y="2531572"/>
                <a:ext cx="141498" cy="162982"/>
                <a:chOff x="1899297" y="1419107"/>
                <a:chExt cx="2139303" cy="2695693"/>
              </a:xfrm>
            </p:grpSpPr>
            <p:sp>
              <p:nvSpPr>
                <p:cNvPr id="90" name="Oval 89">
                  <a:extLst>
                    <a:ext uri="{FF2B5EF4-FFF2-40B4-BE49-F238E27FC236}">
                      <a16:creationId xmlns:a16="http://schemas.microsoft.com/office/drawing/2014/main" id="{D3B5684E-D35D-4E81-3D00-4ACF4618C21D}"/>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91" name="Isosceles Triangle 90">
                  <a:extLst>
                    <a:ext uri="{FF2B5EF4-FFF2-40B4-BE49-F238E27FC236}">
                      <a16:creationId xmlns:a16="http://schemas.microsoft.com/office/drawing/2014/main" id="{D99B1AA0-C6E3-4493-57DC-6D9BC1E83B83}"/>
                    </a:ext>
                  </a:extLst>
                </p:cNvPr>
                <p:cNvSpPr/>
                <p:nvPr/>
              </p:nvSpPr>
              <p:spPr>
                <a:xfrm>
                  <a:off x="1899297" y="1419107"/>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cxnSp>
            <p:nvCxnSpPr>
              <p:cNvPr id="55" name="Straight Connector 54">
                <a:extLst>
                  <a:ext uri="{FF2B5EF4-FFF2-40B4-BE49-F238E27FC236}">
                    <a16:creationId xmlns:a16="http://schemas.microsoft.com/office/drawing/2014/main" id="{51CB49B3-E714-A932-D738-34303F12F6E0}"/>
                  </a:ext>
                </a:extLst>
              </p:cNvPr>
              <p:cNvCxnSpPr/>
              <p:nvPr/>
            </p:nvCxnSpPr>
            <p:spPr>
              <a:xfrm>
                <a:off x="1983780" y="2652493"/>
                <a:ext cx="623537"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0C4B2011-3F4B-E3EA-2B8E-046FA0436942}"/>
                  </a:ext>
                </a:extLst>
              </p:cNvPr>
              <p:cNvSpPr/>
              <p:nvPr/>
            </p:nvSpPr>
            <p:spPr>
              <a:xfrm>
                <a:off x="1990316" y="2323013"/>
                <a:ext cx="651735" cy="414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7" name="TextBox 56">
                <a:extLst>
                  <a:ext uri="{FF2B5EF4-FFF2-40B4-BE49-F238E27FC236}">
                    <a16:creationId xmlns:a16="http://schemas.microsoft.com/office/drawing/2014/main" id="{6A8704C8-3319-CCCD-94A9-5ACBA4146F1C}"/>
                  </a:ext>
                </a:extLst>
              </p:cNvPr>
              <p:cNvSpPr txBox="1"/>
              <p:nvPr/>
            </p:nvSpPr>
            <p:spPr>
              <a:xfrm>
                <a:off x="2051624" y="2452587"/>
                <a:ext cx="296876" cy="338554"/>
              </a:xfrm>
              <a:prstGeom prst="rect">
                <a:avLst/>
              </a:prstGeom>
              <a:noFill/>
            </p:spPr>
            <p:txBody>
              <a:bodyPr wrap="none" rtlCol="0">
                <a:spAutoFit/>
              </a:bodyPr>
              <a:lstStyle/>
              <a:p>
                <a:r>
                  <a:rPr lang="en-US" sz="1600" b="1" dirty="0">
                    <a:solidFill>
                      <a:schemeClr val="bg1"/>
                    </a:solidFill>
                  </a:rPr>
                  <a:t>K</a:t>
                </a:r>
              </a:p>
            </p:txBody>
          </p:sp>
          <p:sp>
            <p:nvSpPr>
              <p:cNvPr id="58" name="TextBox 57">
                <a:extLst>
                  <a:ext uri="{FF2B5EF4-FFF2-40B4-BE49-F238E27FC236}">
                    <a16:creationId xmlns:a16="http://schemas.microsoft.com/office/drawing/2014/main" id="{495205D3-0A1E-9C1C-F5CA-B7CEBA1C5575}"/>
                  </a:ext>
                </a:extLst>
              </p:cNvPr>
              <p:cNvSpPr txBox="1"/>
              <p:nvPr/>
            </p:nvSpPr>
            <p:spPr>
              <a:xfrm>
                <a:off x="2512898" y="2524121"/>
                <a:ext cx="205505" cy="184666"/>
              </a:xfrm>
              <a:prstGeom prst="rect">
                <a:avLst/>
              </a:prstGeom>
              <a:noFill/>
            </p:spPr>
            <p:txBody>
              <a:bodyPr wrap="none" rtlCol="0">
                <a:spAutoFit/>
              </a:bodyPr>
              <a:lstStyle/>
              <a:p>
                <a:r>
                  <a:rPr lang="en-US" sz="600" b="1" dirty="0"/>
                  <a:t>I</a:t>
                </a:r>
              </a:p>
            </p:txBody>
          </p:sp>
          <p:sp>
            <p:nvSpPr>
              <p:cNvPr id="59" name="TextBox 58">
                <a:extLst>
                  <a:ext uri="{FF2B5EF4-FFF2-40B4-BE49-F238E27FC236}">
                    <a16:creationId xmlns:a16="http://schemas.microsoft.com/office/drawing/2014/main" id="{193286A2-1A92-6547-F231-9E787B1B0352}"/>
                  </a:ext>
                </a:extLst>
              </p:cNvPr>
              <p:cNvSpPr txBox="1"/>
              <p:nvPr/>
            </p:nvSpPr>
            <p:spPr>
              <a:xfrm>
                <a:off x="2377967" y="2521233"/>
                <a:ext cx="248786" cy="230832"/>
              </a:xfrm>
              <a:prstGeom prst="rect">
                <a:avLst/>
              </a:prstGeom>
              <a:noFill/>
            </p:spPr>
            <p:txBody>
              <a:bodyPr wrap="none" rtlCol="0">
                <a:spAutoFit/>
              </a:bodyPr>
              <a:lstStyle/>
              <a:p>
                <a:r>
                  <a:rPr lang="en-US" sz="900" b="1" dirty="0">
                    <a:solidFill>
                      <a:srgbClr val="FF0000"/>
                    </a:solidFill>
                  </a:rPr>
                  <a:t>B</a:t>
                </a:r>
              </a:p>
            </p:txBody>
          </p:sp>
          <p:sp>
            <p:nvSpPr>
              <p:cNvPr id="60" name="TextBox 59">
                <a:extLst>
                  <a:ext uri="{FF2B5EF4-FFF2-40B4-BE49-F238E27FC236}">
                    <a16:creationId xmlns:a16="http://schemas.microsoft.com/office/drawing/2014/main" id="{E6BD1D8F-6BAC-ADAE-333B-E4558ED513CA}"/>
                  </a:ext>
                </a:extLst>
              </p:cNvPr>
              <p:cNvSpPr txBox="1"/>
              <p:nvPr/>
            </p:nvSpPr>
            <p:spPr>
              <a:xfrm>
                <a:off x="2003290" y="2085579"/>
                <a:ext cx="707181" cy="276999"/>
              </a:xfrm>
              <a:prstGeom prst="rect">
                <a:avLst/>
              </a:prstGeom>
              <a:noFill/>
            </p:spPr>
            <p:txBody>
              <a:bodyPr wrap="none" rtlCol="0">
                <a:spAutoFit/>
              </a:bodyPr>
              <a:lstStyle/>
              <a:p>
                <a:r>
                  <a:rPr lang="en-US" sz="1200" b="1" dirty="0">
                    <a:solidFill>
                      <a:srgbClr val="0000FF"/>
                    </a:solidFill>
                  </a:rPr>
                  <a:t>Tranquil</a:t>
                </a:r>
              </a:p>
            </p:txBody>
          </p:sp>
          <p:grpSp>
            <p:nvGrpSpPr>
              <p:cNvPr id="61" name="Group 60">
                <a:extLst>
                  <a:ext uri="{FF2B5EF4-FFF2-40B4-BE49-F238E27FC236}">
                    <a16:creationId xmlns:a16="http://schemas.microsoft.com/office/drawing/2014/main" id="{E9E9AA19-6ECE-81CD-1B50-CC9CF4FD884C}"/>
                  </a:ext>
                </a:extLst>
              </p:cNvPr>
              <p:cNvGrpSpPr/>
              <p:nvPr/>
            </p:nvGrpSpPr>
            <p:grpSpPr>
              <a:xfrm>
                <a:off x="2701819" y="2339214"/>
                <a:ext cx="745068" cy="463524"/>
                <a:chOff x="-3781765" y="3070506"/>
                <a:chExt cx="1905607" cy="891689"/>
              </a:xfrm>
            </p:grpSpPr>
            <p:sp>
              <p:nvSpPr>
                <p:cNvPr id="79" name="Oval 78">
                  <a:extLst>
                    <a:ext uri="{FF2B5EF4-FFF2-40B4-BE49-F238E27FC236}">
                      <a16:creationId xmlns:a16="http://schemas.microsoft.com/office/drawing/2014/main" id="{C119419B-572F-C9F2-707E-B511D355D2A8}"/>
                    </a:ext>
                  </a:extLst>
                </p:cNvPr>
                <p:cNvSpPr/>
                <p:nvPr/>
              </p:nvSpPr>
              <p:spPr>
                <a:xfrm>
                  <a:off x="-3572182" y="3643791"/>
                  <a:ext cx="305825" cy="108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0" name="Isosceles Triangle 79">
                  <a:extLst>
                    <a:ext uri="{FF2B5EF4-FFF2-40B4-BE49-F238E27FC236}">
                      <a16:creationId xmlns:a16="http://schemas.microsoft.com/office/drawing/2014/main" id="{BEE63EBD-446E-46C8-7ABF-4822EFE63E85}"/>
                    </a:ext>
                  </a:extLst>
                </p:cNvPr>
                <p:cNvSpPr/>
                <p:nvPr/>
              </p:nvSpPr>
              <p:spPr>
                <a:xfrm>
                  <a:off x="-3572182" y="3417437"/>
                  <a:ext cx="305825" cy="2806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1" name="Oval 80">
                  <a:extLst>
                    <a:ext uri="{FF2B5EF4-FFF2-40B4-BE49-F238E27FC236}">
                      <a16:creationId xmlns:a16="http://schemas.microsoft.com/office/drawing/2014/main" id="{EBF41B4C-7F90-1600-68C5-C959AEA80BF9}"/>
                    </a:ext>
                  </a:extLst>
                </p:cNvPr>
                <p:cNvSpPr/>
                <p:nvPr/>
              </p:nvSpPr>
              <p:spPr>
                <a:xfrm rot="10800000">
                  <a:off x="-2400182" y="3475544"/>
                  <a:ext cx="225032" cy="80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2" name="Isosceles Triangle 81">
                  <a:extLst>
                    <a:ext uri="{FF2B5EF4-FFF2-40B4-BE49-F238E27FC236}">
                      <a16:creationId xmlns:a16="http://schemas.microsoft.com/office/drawing/2014/main" id="{B49C5882-BC9C-49FB-394C-22FCEC6B15FC}"/>
                    </a:ext>
                  </a:extLst>
                </p:cNvPr>
                <p:cNvSpPr/>
                <p:nvPr/>
              </p:nvSpPr>
              <p:spPr>
                <a:xfrm rot="10800000">
                  <a:off x="-2399581" y="3504846"/>
                  <a:ext cx="225032" cy="20755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3" name="Oval 82">
                  <a:extLst>
                    <a:ext uri="{FF2B5EF4-FFF2-40B4-BE49-F238E27FC236}">
                      <a16:creationId xmlns:a16="http://schemas.microsoft.com/office/drawing/2014/main" id="{0B536E9B-554D-8F8C-EBC7-EBF25C453E4B}"/>
                    </a:ext>
                  </a:extLst>
                </p:cNvPr>
                <p:cNvSpPr/>
                <p:nvPr/>
              </p:nvSpPr>
              <p:spPr>
                <a:xfrm rot="14765939">
                  <a:off x="-2889787" y="3327533"/>
                  <a:ext cx="543651" cy="2764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4" name="Isosceles Triangle 83">
                  <a:extLst>
                    <a:ext uri="{FF2B5EF4-FFF2-40B4-BE49-F238E27FC236}">
                      <a16:creationId xmlns:a16="http://schemas.microsoft.com/office/drawing/2014/main" id="{253906BD-0589-AD3F-240A-F81481D141ED}"/>
                    </a:ext>
                  </a:extLst>
                </p:cNvPr>
                <p:cNvSpPr/>
                <p:nvPr/>
              </p:nvSpPr>
              <p:spPr>
                <a:xfrm rot="14765939">
                  <a:off x="-3181464" y="3239527"/>
                  <a:ext cx="543651" cy="71415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85" name="Straight Connector 84">
                  <a:extLst>
                    <a:ext uri="{FF2B5EF4-FFF2-40B4-BE49-F238E27FC236}">
                      <a16:creationId xmlns:a16="http://schemas.microsoft.com/office/drawing/2014/main" id="{3B302D18-A9AB-5A8C-24A9-1CC5D302BA31}"/>
                    </a:ext>
                  </a:extLst>
                </p:cNvPr>
                <p:cNvCxnSpPr/>
                <p:nvPr/>
              </p:nvCxnSpPr>
              <p:spPr>
                <a:xfrm>
                  <a:off x="-3655730" y="3706164"/>
                  <a:ext cx="1481180" cy="0"/>
                </a:xfrm>
                <a:prstGeom prst="line">
                  <a:avLst/>
                </a:prstGeom>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95F62B04-3FAC-B10F-10B6-9AD0812F9309}"/>
                    </a:ext>
                  </a:extLst>
                </p:cNvPr>
                <p:cNvSpPr/>
                <p:nvPr/>
              </p:nvSpPr>
              <p:spPr>
                <a:xfrm>
                  <a:off x="-3781765" y="3070506"/>
                  <a:ext cx="1692575" cy="7888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7" name="TextBox 86">
                  <a:extLst>
                    <a:ext uri="{FF2B5EF4-FFF2-40B4-BE49-F238E27FC236}">
                      <a16:creationId xmlns:a16="http://schemas.microsoft.com/office/drawing/2014/main" id="{47C85910-0891-88ED-28F0-493986F923D7}"/>
                    </a:ext>
                  </a:extLst>
                </p:cNvPr>
                <p:cNvSpPr txBox="1"/>
                <p:nvPr/>
              </p:nvSpPr>
              <p:spPr>
                <a:xfrm>
                  <a:off x="-3607460" y="3458931"/>
                  <a:ext cx="660901" cy="503264"/>
                </a:xfrm>
                <a:prstGeom prst="rect">
                  <a:avLst/>
                </a:prstGeom>
                <a:noFill/>
              </p:spPr>
              <p:txBody>
                <a:bodyPr wrap="none" rtlCol="0">
                  <a:spAutoFit/>
                </a:bodyPr>
                <a:lstStyle/>
                <a:p>
                  <a:r>
                    <a:rPr lang="en-US" sz="1100" dirty="0">
                      <a:solidFill>
                        <a:schemeClr val="bg1"/>
                      </a:solidFill>
                    </a:rPr>
                    <a:t>K</a:t>
                  </a:r>
                </a:p>
              </p:txBody>
            </p:sp>
            <p:sp>
              <p:nvSpPr>
                <p:cNvPr id="88" name="TextBox 87">
                  <a:extLst>
                    <a:ext uri="{FF2B5EF4-FFF2-40B4-BE49-F238E27FC236}">
                      <a16:creationId xmlns:a16="http://schemas.microsoft.com/office/drawing/2014/main" id="{3BA189F9-3C99-A892-9294-4916EE02C055}"/>
                    </a:ext>
                  </a:extLst>
                </p:cNvPr>
                <p:cNvSpPr txBox="1"/>
                <p:nvPr/>
              </p:nvSpPr>
              <p:spPr>
                <a:xfrm>
                  <a:off x="-2426363" y="3409880"/>
                  <a:ext cx="550205" cy="444055"/>
                </a:xfrm>
                <a:prstGeom prst="rect">
                  <a:avLst/>
                </a:prstGeom>
                <a:noFill/>
              </p:spPr>
              <p:txBody>
                <a:bodyPr wrap="none" rtlCol="0">
                  <a:spAutoFit/>
                </a:bodyPr>
                <a:lstStyle/>
                <a:p>
                  <a:r>
                    <a:rPr lang="en-US" sz="900" b="1" dirty="0"/>
                    <a:t>I</a:t>
                  </a:r>
                </a:p>
              </p:txBody>
            </p:sp>
            <p:sp>
              <p:nvSpPr>
                <p:cNvPr id="89" name="TextBox 88">
                  <a:extLst>
                    <a:ext uri="{FF2B5EF4-FFF2-40B4-BE49-F238E27FC236}">
                      <a16:creationId xmlns:a16="http://schemas.microsoft.com/office/drawing/2014/main" id="{B92D1E86-6783-7548-18D6-7544E5008682}"/>
                    </a:ext>
                  </a:extLst>
                </p:cNvPr>
                <p:cNvSpPr txBox="1"/>
                <p:nvPr/>
              </p:nvSpPr>
              <p:spPr>
                <a:xfrm>
                  <a:off x="-2969380" y="3254602"/>
                  <a:ext cx="767498" cy="651282"/>
                </a:xfrm>
                <a:prstGeom prst="rect">
                  <a:avLst/>
                </a:prstGeom>
                <a:noFill/>
              </p:spPr>
              <p:txBody>
                <a:bodyPr wrap="none" rtlCol="0">
                  <a:spAutoFit/>
                </a:bodyPr>
                <a:lstStyle/>
                <a:p>
                  <a:r>
                    <a:rPr lang="en-US" sz="1600" b="1" dirty="0">
                      <a:solidFill>
                        <a:srgbClr val="FF0000"/>
                      </a:solidFill>
                    </a:rPr>
                    <a:t>B</a:t>
                  </a:r>
                </a:p>
              </p:txBody>
            </p:sp>
          </p:grpSp>
          <p:sp>
            <p:nvSpPr>
              <p:cNvPr id="62" name="TextBox 61">
                <a:extLst>
                  <a:ext uri="{FF2B5EF4-FFF2-40B4-BE49-F238E27FC236}">
                    <a16:creationId xmlns:a16="http://schemas.microsoft.com/office/drawing/2014/main" id="{B58879AE-773B-EE1C-0AD5-84DC1C96DF00}"/>
                  </a:ext>
                </a:extLst>
              </p:cNvPr>
              <p:cNvSpPr txBox="1"/>
              <p:nvPr/>
            </p:nvSpPr>
            <p:spPr>
              <a:xfrm>
                <a:off x="3022969" y="2115599"/>
                <a:ext cx="808555" cy="276999"/>
              </a:xfrm>
              <a:prstGeom prst="rect">
                <a:avLst/>
              </a:prstGeom>
              <a:noFill/>
            </p:spPr>
            <p:txBody>
              <a:bodyPr wrap="none" rtlCol="0">
                <a:spAutoFit/>
              </a:bodyPr>
              <a:lstStyle/>
              <a:p>
                <a:r>
                  <a:rPr lang="en-US" sz="1200" b="1" dirty="0">
                    <a:solidFill>
                      <a:srgbClr val="FF0000"/>
                    </a:solidFill>
                  </a:rPr>
                  <a:t>Turbulent</a:t>
                </a:r>
              </a:p>
            </p:txBody>
          </p:sp>
          <p:grpSp>
            <p:nvGrpSpPr>
              <p:cNvPr id="63" name="Group 62">
                <a:extLst>
                  <a:ext uri="{FF2B5EF4-FFF2-40B4-BE49-F238E27FC236}">
                    <a16:creationId xmlns:a16="http://schemas.microsoft.com/office/drawing/2014/main" id="{E0EA5718-0532-014F-5EE3-6B7D6E7C50D1}"/>
                  </a:ext>
                </a:extLst>
              </p:cNvPr>
              <p:cNvGrpSpPr/>
              <p:nvPr/>
            </p:nvGrpSpPr>
            <p:grpSpPr>
              <a:xfrm>
                <a:off x="3415465" y="2327163"/>
                <a:ext cx="688588" cy="474945"/>
                <a:chOff x="6207316" y="4697809"/>
                <a:chExt cx="2836976" cy="1760272"/>
              </a:xfrm>
            </p:grpSpPr>
            <p:grpSp>
              <p:nvGrpSpPr>
                <p:cNvPr id="65" name="Group 64">
                  <a:extLst>
                    <a:ext uri="{FF2B5EF4-FFF2-40B4-BE49-F238E27FC236}">
                      <a16:creationId xmlns:a16="http://schemas.microsoft.com/office/drawing/2014/main" id="{38651763-7A74-B574-8F07-D0A289D9BA77}"/>
                    </a:ext>
                  </a:extLst>
                </p:cNvPr>
                <p:cNvGrpSpPr/>
                <p:nvPr/>
              </p:nvGrpSpPr>
              <p:grpSpPr>
                <a:xfrm>
                  <a:off x="6488273" y="5443868"/>
                  <a:ext cx="380360" cy="509318"/>
                  <a:chOff x="1905000" y="1295400"/>
                  <a:chExt cx="2133600" cy="2819400"/>
                </a:xfrm>
              </p:grpSpPr>
              <p:sp>
                <p:nvSpPr>
                  <p:cNvPr id="77" name="Oval 76">
                    <a:extLst>
                      <a:ext uri="{FF2B5EF4-FFF2-40B4-BE49-F238E27FC236}">
                        <a16:creationId xmlns:a16="http://schemas.microsoft.com/office/drawing/2014/main" id="{0F4F8FF4-3CA8-E4A1-638C-E1EFAA8BF9A5}"/>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8" name="Isosceles Triangle 77">
                    <a:extLst>
                      <a:ext uri="{FF2B5EF4-FFF2-40B4-BE49-F238E27FC236}">
                        <a16:creationId xmlns:a16="http://schemas.microsoft.com/office/drawing/2014/main" id="{B60FA885-B3FA-C5D4-0251-A0FCBB6E6045}"/>
                      </a:ext>
                    </a:extLst>
                  </p:cNvPr>
                  <p:cNvSpPr/>
                  <p:nvPr/>
                </p:nvSpPr>
                <p:spPr>
                  <a:xfrm>
                    <a:off x="1905000" y="1295400"/>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grpSp>
              <p:nvGrpSpPr>
                <p:cNvPr id="66" name="Group 65">
                  <a:extLst>
                    <a:ext uri="{FF2B5EF4-FFF2-40B4-BE49-F238E27FC236}">
                      <a16:creationId xmlns:a16="http://schemas.microsoft.com/office/drawing/2014/main" id="{65AD5DE0-EF2F-9144-4A77-7D1EF0E62605}"/>
                    </a:ext>
                  </a:extLst>
                </p:cNvPr>
                <p:cNvGrpSpPr/>
                <p:nvPr/>
              </p:nvGrpSpPr>
              <p:grpSpPr>
                <a:xfrm rot="10800000">
                  <a:off x="7900972" y="4724398"/>
                  <a:ext cx="1014425" cy="1169833"/>
                  <a:chOff x="1899297" y="1419107"/>
                  <a:chExt cx="2139303" cy="2695693"/>
                </a:xfrm>
              </p:grpSpPr>
              <p:sp>
                <p:nvSpPr>
                  <p:cNvPr id="75" name="Oval 74">
                    <a:extLst>
                      <a:ext uri="{FF2B5EF4-FFF2-40B4-BE49-F238E27FC236}">
                        <a16:creationId xmlns:a16="http://schemas.microsoft.com/office/drawing/2014/main" id="{578BCD78-8541-419C-D0CA-124E221B5FD4}"/>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6" name="Isosceles Triangle 75">
                    <a:extLst>
                      <a:ext uri="{FF2B5EF4-FFF2-40B4-BE49-F238E27FC236}">
                        <a16:creationId xmlns:a16="http://schemas.microsoft.com/office/drawing/2014/main" id="{06750134-1F9A-972E-4BF5-0D04550CB69A}"/>
                      </a:ext>
                    </a:extLst>
                  </p:cNvPr>
                  <p:cNvSpPr/>
                  <p:nvPr/>
                </p:nvSpPr>
                <p:spPr>
                  <a:xfrm>
                    <a:off x="1899297" y="1419107"/>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grpSp>
              <p:nvGrpSpPr>
                <p:cNvPr id="67" name="Group 66">
                  <a:extLst>
                    <a:ext uri="{FF2B5EF4-FFF2-40B4-BE49-F238E27FC236}">
                      <a16:creationId xmlns:a16="http://schemas.microsoft.com/office/drawing/2014/main" id="{89345A8B-3EDA-629D-5F07-7B55A44341DD}"/>
                    </a:ext>
                  </a:extLst>
                </p:cNvPr>
                <p:cNvGrpSpPr/>
                <p:nvPr/>
              </p:nvGrpSpPr>
              <p:grpSpPr>
                <a:xfrm rot="14765939">
                  <a:off x="7206962" y="5381467"/>
                  <a:ext cx="538184" cy="743171"/>
                  <a:chOff x="1899297" y="1419107"/>
                  <a:chExt cx="2139303" cy="2695693"/>
                </a:xfrm>
              </p:grpSpPr>
              <p:sp>
                <p:nvSpPr>
                  <p:cNvPr id="73" name="Oval 72">
                    <a:extLst>
                      <a:ext uri="{FF2B5EF4-FFF2-40B4-BE49-F238E27FC236}">
                        <a16:creationId xmlns:a16="http://schemas.microsoft.com/office/drawing/2014/main" id="{189C841F-F32C-D015-0777-9FAFD730E463}"/>
                      </a:ext>
                    </a:extLst>
                  </p:cNvPr>
                  <p:cNvSpPr/>
                  <p:nvPr/>
                </p:nvSpPr>
                <p:spPr>
                  <a:xfrm>
                    <a:off x="1905000" y="3200400"/>
                    <a:ext cx="2133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4" name="Isosceles Triangle 73">
                    <a:extLst>
                      <a:ext uri="{FF2B5EF4-FFF2-40B4-BE49-F238E27FC236}">
                        <a16:creationId xmlns:a16="http://schemas.microsoft.com/office/drawing/2014/main" id="{89903849-969F-E1E3-7F32-7D8D1403A9F6}"/>
                      </a:ext>
                    </a:extLst>
                  </p:cNvPr>
                  <p:cNvSpPr/>
                  <p:nvPr/>
                </p:nvSpPr>
                <p:spPr>
                  <a:xfrm>
                    <a:off x="1899297" y="1419107"/>
                    <a:ext cx="2133600" cy="23622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cxnSp>
              <p:nvCxnSpPr>
                <p:cNvPr id="68" name="Straight Connector 67">
                  <a:extLst>
                    <a:ext uri="{FF2B5EF4-FFF2-40B4-BE49-F238E27FC236}">
                      <a16:creationId xmlns:a16="http://schemas.microsoft.com/office/drawing/2014/main" id="{90790AC4-0A25-79CF-3251-4DD97A4BE6B3}"/>
                    </a:ext>
                  </a:extLst>
                </p:cNvPr>
                <p:cNvCxnSpPr/>
                <p:nvPr/>
              </p:nvCxnSpPr>
              <p:spPr>
                <a:xfrm>
                  <a:off x="6324600" y="5881758"/>
                  <a:ext cx="2538425"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F234685E-8368-3839-E0F9-049906C128C4}"/>
                    </a:ext>
                  </a:extLst>
                </p:cNvPr>
                <p:cNvSpPr/>
                <p:nvPr/>
              </p:nvSpPr>
              <p:spPr>
                <a:xfrm>
                  <a:off x="6207316" y="4724397"/>
                  <a:ext cx="2819305" cy="14987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0" name="TextBox 69">
                  <a:extLst>
                    <a:ext uri="{FF2B5EF4-FFF2-40B4-BE49-F238E27FC236}">
                      <a16:creationId xmlns:a16="http://schemas.microsoft.com/office/drawing/2014/main" id="{517E0CA6-61EB-8F4B-6CAE-EB9A14440E6F}"/>
                    </a:ext>
                  </a:extLst>
                </p:cNvPr>
                <p:cNvSpPr txBox="1"/>
                <p:nvPr/>
              </p:nvSpPr>
              <p:spPr>
                <a:xfrm>
                  <a:off x="7243984" y="5370555"/>
                  <a:ext cx="1084439" cy="969596"/>
                </a:xfrm>
                <a:prstGeom prst="rect">
                  <a:avLst/>
                </a:prstGeom>
                <a:noFill/>
              </p:spPr>
              <p:txBody>
                <a:bodyPr wrap="none" rtlCol="0">
                  <a:spAutoFit/>
                </a:bodyPr>
                <a:lstStyle/>
                <a:p>
                  <a:r>
                    <a:rPr lang="en-US" sz="1100" b="1" dirty="0">
                      <a:solidFill>
                        <a:srgbClr val="FF0000"/>
                      </a:solidFill>
                    </a:rPr>
                    <a:t>B</a:t>
                  </a:r>
                </a:p>
              </p:txBody>
            </p:sp>
            <p:sp>
              <p:nvSpPr>
                <p:cNvPr id="71" name="TextBox 70">
                  <a:extLst>
                    <a:ext uri="{FF2B5EF4-FFF2-40B4-BE49-F238E27FC236}">
                      <a16:creationId xmlns:a16="http://schemas.microsoft.com/office/drawing/2014/main" id="{C9B530B7-0BC9-9454-159C-904B29528B14}"/>
                    </a:ext>
                  </a:extLst>
                </p:cNvPr>
                <p:cNvSpPr txBox="1"/>
                <p:nvPr/>
              </p:nvSpPr>
              <p:spPr>
                <a:xfrm>
                  <a:off x="6459200" y="5517001"/>
                  <a:ext cx="1051413" cy="941080"/>
                </a:xfrm>
                <a:prstGeom prst="rect">
                  <a:avLst/>
                </a:prstGeom>
                <a:noFill/>
              </p:spPr>
              <p:txBody>
                <a:bodyPr wrap="none" rtlCol="0">
                  <a:spAutoFit/>
                </a:bodyPr>
                <a:lstStyle/>
                <a:p>
                  <a:r>
                    <a:rPr lang="en-US" sz="1050" dirty="0">
                      <a:solidFill>
                        <a:schemeClr val="bg1"/>
                      </a:solidFill>
                    </a:rPr>
                    <a:t>K</a:t>
                  </a:r>
                </a:p>
              </p:txBody>
            </p:sp>
            <p:sp>
              <p:nvSpPr>
                <p:cNvPr id="72" name="TextBox 71">
                  <a:extLst>
                    <a:ext uri="{FF2B5EF4-FFF2-40B4-BE49-F238E27FC236}">
                      <a16:creationId xmlns:a16="http://schemas.microsoft.com/office/drawing/2014/main" id="{7871E064-A788-5E13-EC2B-F4B58762ABA2}"/>
                    </a:ext>
                  </a:extLst>
                </p:cNvPr>
                <p:cNvSpPr txBox="1"/>
                <p:nvPr/>
              </p:nvSpPr>
              <p:spPr>
                <a:xfrm>
                  <a:off x="8032505" y="4697809"/>
                  <a:ext cx="1011787" cy="1368842"/>
                </a:xfrm>
                <a:prstGeom prst="rect">
                  <a:avLst/>
                </a:prstGeom>
                <a:noFill/>
              </p:spPr>
              <p:txBody>
                <a:bodyPr wrap="none" rtlCol="0">
                  <a:spAutoFit/>
                </a:bodyPr>
                <a:lstStyle/>
                <a:p>
                  <a:r>
                    <a:rPr lang="en-US" b="1" dirty="0"/>
                    <a:t>I</a:t>
                  </a:r>
                </a:p>
              </p:txBody>
            </p:sp>
          </p:grpSp>
          <p:sp>
            <p:nvSpPr>
              <p:cNvPr id="64" name="TextBox 63">
                <a:extLst>
                  <a:ext uri="{FF2B5EF4-FFF2-40B4-BE49-F238E27FC236}">
                    <a16:creationId xmlns:a16="http://schemas.microsoft.com/office/drawing/2014/main" id="{933D2158-FCE3-ED2B-C57A-6ED765DD7E39}"/>
                  </a:ext>
                </a:extLst>
              </p:cNvPr>
              <p:cNvSpPr txBox="1"/>
              <p:nvPr/>
            </p:nvSpPr>
            <p:spPr>
              <a:xfrm>
                <a:off x="3755890" y="2106363"/>
                <a:ext cx="646331" cy="276999"/>
              </a:xfrm>
              <a:prstGeom prst="rect">
                <a:avLst/>
              </a:prstGeom>
              <a:noFill/>
            </p:spPr>
            <p:txBody>
              <a:bodyPr wrap="none" rtlCol="0">
                <a:spAutoFit/>
              </a:bodyPr>
              <a:lstStyle/>
              <a:p>
                <a:r>
                  <a:rPr lang="en-US" sz="1200" b="1" dirty="0"/>
                  <a:t>Inertial</a:t>
                </a:r>
              </a:p>
            </p:txBody>
          </p:sp>
        </p:grpSp>
        <p:sp>
          <p:nvSpPr>
            <p:cNvPr id="40" name="TextBox 39">
              <a:extLst>
                <a:ext uri="{FF2B5EF4-FFF2-40B4-BE49-F238E27FC236}">
                  <a16:creationId xmlns:a16="http://schemas.microsoft.com/office/drawing/2014/main" id="{D3D4140F-AAE3-841B-43A7-693E2EA1B772}"/>
                </a:ext>
              </a:extLst>
            </p:cNvPr>
            <p:cNvSpPr txBox="1"/>
            <p:nvPr/>
          </p:nvSpPr>
          <p:spPr>
            <a:xfrm>
              <a:off x="10764364" y="1888838"/>
              <a:ext cx="1429608" cy="1077218"/>
            </a:xfrm>
            <a:prstGeom prst="rect">
              <a:avLst/>
            </a:prstGeom>
            <a:noFill/>
          </p:spPr>
          <p:txBody>
            <a:bodyPr wrap="square" rtlCol="0">
              <a:spAutoFit/>
            </a:bodyPr>
            <a:lstStyle/>
            <a:p>
              <a:pPr algn="ctr"/>
              <a:r>
                <a:rPr lang="en-US" sz="1600" b="1" i="1" dirty="0"/>
                <a:t>YOGA</a:t>
              </a:r>
            </a:p>
            <a:p>
              <a:pPr algn="ctr"/>
              <a:r>
                <a:rPr lang="en-US" sz="1600" b="1" i="1" dirty="0"/>
                <a:t>(Self-control)</a:t>
              </a:r>
            </a:p>
            <a:p>
              <a:pPr algn="ctr"/>
              <a:r>
                <a:rPr lang="en-US" sz="1600" i="1" dirty="0"/>
                <a:t>Subjective Vs. Objective</a:t>
              </a:r>
            </a:p>
          </p:txBody>
        </p:sp>
        <p:pic>
          <p:nvPicPr>
            <p:cNvPr id="41" name="Picture 5">
              <a:extLst>
                <a:ext uri="{FF2B5EF4-FFF2-40B4-BE49-F238E27FC236}">
                  <a16:creationId xmlns:a16="http://schemas.microsoft.com/office/drawing/2014/main" id="{04B1A574-EC6C-0CEE-8E25-8D3D9E5FFBEF}"/>
                </a:ext>
              </a:extLst>
            </p:cNvPr>
            <p:cNvPicPr>
              <a:picLocks noChangeAspect="1" noChangeArrowheads="1"/>
            </p:cNvPicPr>
            <p:nvPr/>
          </p:nvPicPr>
          <p:blipFill rotWithShape="1">
            <a:blip r:embed="rId4" cstate="screen">
              <a:clrChange>
                <a:clrFrom>
                  <a:srgbClr val="939C99"/>
                </a:clrFrom>
                <a:clrTo>
                  <a:srgbClr val="939C99">
                    <a:alpha val="0"/>
                  </a:srgbClr>
                </a:clrTo>
              </a:clrChange>
              <a:extLst>
                <a:ext uri="{28A0092B-C50C-407E-A947-70E740481C1C}">
                  <a14:useLocalDpi xmlns:a14="http://schemas.microsoft.com/office/drawing/2010/main"/>
                </a:ext>
              </a:extLst>
            </a:blip>
            <a:srcRect/>
            <a:stretch/>
          </p:blipFill>
          <p:spPr bwMode="auto">
            <a:xfrm rot="5400000">
              <a:off x="9069027" y="2646017"/>
              <a:ext cx="949959" cy="1218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TextBox 43">
              <a:extLst>
                <a:ext uri="{FF2B5EF4-FFF2-40B4-BE49-F238E27FC236}">
                  <a16:creationId xmlns:a16="http://schemas.microsoft.com/office/drawing/2014/main" id="{9DE8D6DA-80D5-C482-7C09-4580BAE73934}"/>
                </a:ext>
              </a:extLst>
            </p:cNvPr>
            <p:cNvSpPr txBox="1"/>
            <p:nvPr/>
          </p:nvSpPr>
          <p:spPr>
            <a:xfrm>
              <a:off x="7588010" y="2182687"/>
              <a:ext cx="1000595" cy="523220"/>
            </a:xfrm>
            <a:prstGeom prst="rect">
              <a:avLst/>
            </a:prstGeom>
            <a:noFill/>
          </p:spPr>
          <p:txBody>
            <a:bodyPr wrap="none" rtlCol="0">
              <a:spAutoFit/>
            </a:bodyPr>
            <a:lstStyle/>
            <a:p>
              <a:pPr algn="ctr"/>
              <a:r>
                <a:rPr lang="en-US" sz="1400" b="1" dirty="0"/>
                <a:t>Experience</a:t>
              </a:r>
            </a:p>
            <a:p>
              <a:pPr algn="ctr"/>
              <a:r>
                <a:rPr lang="en-US" sz="1400" b="1" dirty="0"/>
                <a:t>(</a:t>
              </a:r>
              <a:r>
                <a:rPr lang="en-US" sz="1400" b="1" i="1" dirty="0"/>
                <a:t>Vasana</a:t>
              </a:r>
              <a:r>
                <a:rPr lang="en-US" sz="1400" b="1" dirty="0"/>
                <a:t>)</a:t>
              </a:r>
            </a:p>
          </p:txBody>
        </p:sp>
        <p:sp>
          <p:nvSpPr>
            <p:cNvPr id="45" name="Arc 44">
              <a:extLst>
                <a:ext uri="{FF2B5EF4-FFF2-40B4-BE49-F238E27FC236}">
                  <a16:creationId xmlns:a16="http://schemas.microsoft.com/office/drawing/2014/main" id="{7EC929FF-7299-4FF8-1CE8-8E1B50A63AA6}"/>
                </a:ext>
              </a:extLst>
            </p:cNvPr>
            <p:cNvSpPr/>
            <p:nvPr/>
          </p:nvSpPr>
          <p:spPr>
            <a:xfrm rot="2544697">
              <a:off x="9278237" y="3162232"/>
              <a:ext cx="567912" cy="686964"/>
            </a:xfrm>
            <a:prstGeom prst="arc">
              <a:avLst>
                <a:gd name="adj1" fmla="val 15723209"/>
                <a:gd name="adj2" fmla="val 733514"/>
              </a:avLst>
            </a:prstGeom>
            <a:ln w="28575">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46" name="Arc 45">
              <a:extLst>
                <a:ext uri="{FF2B5EF4-FFF2-40B4-BE49-F238E27FC236}">
                  <a16:creationId xmlns:a16="http://schemas.microsoft.com/office/drawing/2014/main" id="{0D862A54-1ACC-8160-6B7A-D60FC71B2944}"/>
                </a:ext>
              </a:extLst>
            </p:cNvPr>
            <p:cNvSpPr/>
            <p:nvPr/>
          </p:nvSpPr>
          <p:spPr>
            <a:xfrm rot="19517131" flipH="1">
              <a:off x="9227768" y="3197911"/>
              <a:ext cx="567912" cy="686963"/>
            </a:xfrm>
            <a:prstGeom prst="arc">
              <a:avLst>
                <a:gd name="adj1" fmla="val 15723209"/>
                <a:gd name="adj2" fmla="val 733514"/>
              </a:avLst>
            </a:prstGeom>
            <a:noFill/>
            <a:ln w="19050">
              <a:solidFill>
                <a:schemeClr val="tx1"/>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7" name="Group 46">
              <a:extLst>
                <a:ext uri="{FF2B5EF4-FFF2-40B4-BE49-F238E27FC236}">
                  <a16:creationId xmlns:a16="http://schemas.microsoft.com/office/drawing/2014/main" id="{8B97CD61-C3E6-6DDA-E54E-E1E853D2F45D}"/>
                </a:ext>
              </a:extLst>
            </p:cNvPr>
            <p:cNvGrpSpPr/>
            <p:nvPr/>
          </p:nvGrpSpPr>
          <p:grpSpPr>
            <a:xfrm>
              <a:off x="8213409" y="3068944"/>
              <a:ext cx="2691915" cy="738664"/>
              <a:chOff x="-3532625" y="2909781"/>
              <a:chExt cx="3030680" cy="877527"/>
            </a:xfrm>
          </p:grpSpPr>
          <p:sp>
            <p:nvSpPr>
              <p:cNvPr id="48" name="TextBox 47">
                <a:extLst>
                  <a:ext uri="{FF2B5EF4-FFF2-40B4-BE49-F238E27FC236}">
                    <a16:creationId xmlns:a16="http://schemas.microsoft.com/office/drawing/2014/main" id="{9586582C-989E-2C91-67E3-E50386F56D4D}"/>
                  </a:ext>
                </a:extLst>
              </p:cNvPr>
              <p:cNvSpPr txBox="1"/>
              <p:nvPr/>
            </p:nvSpPr>
            <p:spPr>
              <a:xfrm>
                <a:off x="-3532625" y="3068555"/>
                <a:ext cx="1140953" cy="621581"/>
              </a:xfrm>
              <a:prstGeom prst="rect">
                <a:avLst/>
              </a:prstGeom>
              <a:noFill/>
            </p:spPr>
            <p:txBody>
              <a:bodyPr wrap="none" rtlCol="0">
                <a:spAutoFit/>
              </a:bodyPr>
              <a:lstStyle/>
              <a:p>
                <a:r>
                  <a:rPr lang="en-US" sz="1400" dirty="0"/>
                  <a:t>Connectors</a:t>
                </a:r>
              </a:p>
              <a:p>
                <a:r>
                  <a:rPr lang="en-US" sz="1400" dirty="0"/>
                  <a:t>(</a:t>
                </a:r>
                <a:r>
                  <a:rPr lang="en-US" sz="1400" i="1" dirty="0"/>
                  <a:t>Guna</a:t>
                </a:r>
                <a:r>
                  <a:rPr lang="en-US" sz="1400" dirty="0"/>
                  <a:t>)</a:t>
                </a:r>
                <a:endParaRPr lang="en-US" sz="1400" i="1" dirty="0"/>
              </a:p>
            </p:txBody>
          </p:sp>
          <p:cxnSp>
            <p:nvCxnSpPr>
              <p:cNvPr id="49" name="Straight Arrow Connector 48">
                <a:extLst>
                  <a:ext uri="{FF2B5EF4-FFF2-40B4-BE49-F238E27FC236}">
                    <a16:creationId xmlns:a16="http://schemas.microsoft.com/office/drawing/2014/main" id="{87B7FB19-EA2B-5B19-257F-E27D53599F09}"/>
                  </a:ext>
                </a:extLst>
              </p:cNvPr>
              <p:cNvCxnSpPr/>
              <p:nvPr/>
            </p:nvCxnSpPr>
            <p:spPr>
              <a:xfrm>
                <a:off x="-2019968" y="3037331"/>
                <a:ext cx="0" cy="646332"/>
              </a:xfrm>
              <a:prstGeom prst="straightConnector1">
                <a:avLst/>
              </a:prstGeom>
              <a:ln w="28575">
                <a:solidFill>
                  <a:schemeClr val="tx1"/>
                </a:solidFill>
                <a:prstDash val="solid"/>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3C8E2AF-ABAC-CC1C-055A-2E6773BF2D98}"/>
                  </a:ext>
                </a:extLst>
              </p:cNvPr>
              <p:cNvSpPr/>
              <p:nvPr/>
            </p:nvSpPr>
            <p:spPr>
              <a:xfrm>
                <a:off x="-1683324" y="2909781"/>
                <a:ext cx="1181379" cy="877527"/>
              </a:xfrm>
              <a:prstGeom prst="rect">
                <a:avLst/>
              </a:prstGeom>
              <a:noFill/>
            </p:spPr>
            <p:txBody>
              <a:bodyPr wrap="none">
                <a:spAutoFit/>
              </a:bodyPr>
              <a:lstStyle/>
              <a:p>
                <a:r>
                  <a:rPr lang="en-US" sz="1400" b="1" dirty="0"/>
                  <a:t>Knowledge </a:t>
                </a:r>
              </a:p>
              <a:p>
                <a:r>
                  <a:rPr lang="en-US" sz="1400" b="1" dirty="0"/>
                  <a:t>    Bias</a:t>
                </a:r>
              </a:p>
              <a:p>
                <a:r>
                  <a:rPr lang="en-US" sz="1400" b="1" dirty="0"/>
                  <a:t> Ignorance</a:t>
                </a:r>
              </a:p>
            </p:txBody>
          </p:sp>
        </p:grpSp>
      </p:grpSp>
      <p:sp>
        <p:nvSpPr>
          <p:cNvPr id="123" name="TextBox 122">
            <a:extLst>
              <a:ext uri="{FF2B5EF4-FFF2-40B4-BE49-F238E27FC236}">
                <a16:creationId xmlns:a16="http://schemas.microsoft.com/office/drawing/2014/main" id="{9AC98BDF-7055-BE6F-9956-EB5DB6320ACB}"/>
              </a:ext>
            </a:extLst>
          </p:cNvPr>
          <p:cNvSpPr txBox="1"/>
          <p:nvPr/>
        </p:nvSpPr>
        <p:spPr>
          <a:xfrm>
            <a:off x="6244299" y="187996"/>
            <a:ext cx="2901878" cy="707886"/>
          </a:xfrm>
          <a:prstGeom prst="rect">
            <a:avLst/>
          </a:prstGeom>
          <a:noFill/>
        </p:spPr>
        <p:txBody>
          <a:bodyPr wrap="square">
            <a:spAutoFit/>
          </a:bodyPr>
          <a:lstStyle/>
          <a:p>
            <a:pPr algn="ctr"/>
            <a:r>
              <a:rPr lang="en-US" sz="4000" b="1" i="1" dirty="0">
                <a:solidFill>
                  <a:schemeClr val="accent6">
                    <a:lumMod val="60000"/>
                    <a:lumOff val="40000"/>
                  </a:schemeClr>
                </a:solidFill>
              </a:rPr>
              <a:t>Brahman</a:t>
            </a:r>
            <a:endParaRPr lang="en-US" sz="4000" dirty="0"/>
          </a:p>
        </p:txBody>
      </p:sp>
      <p:pic>
        <p:nvPicPr>
          <p:cNvPr id="138" name="Picture 5" descr="Tree Roots Logo vector illustration">
            <a:extLst>
              <a:ext uri="{FF2B5EF4-FFF2-40B4-BE49-F238E27FC236}">
                <a16:creationId xmlns:a16="http://schemas.microsoft.com/office/drawing/2014/main" id="{89D29BE2-0A18-A840-5747-0C2B1E6B95E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V="1">
            <a:off x="3450529" y="214716"/>
            <a:ext cx="3172787" cy="4863570"/>
          </a:xfrm>
          <a:prstGeom prst="rect">
            <a:avLst/>
          </a:prstGeom>
          <a:noFill/>
          <a:extLst>
            <a:ext uri="{909E8E84-426E-40DD-AFC4-6F175D3DCCD1}">
              <a14:hiddenFill xmlns:a14="http://schemas.microsoft.com/office/drawing/2010/main">
                <a:solidFill>
                  <a:srgbClr val="FFFFFF"/>
                </a:solidFill>
              </a14:hiddenFill>
            </a:ext>
          </a:extLst>
        </p:spPr>
      </p:pic>
      <p:sp>
        <p:nvSpPr>
          <p:cNvPr id="139" name="TextBox 138">
            <a:extLst>
              <a:ext uri="{FF2B5EF4-FFF2-40B4-BE49-F238E27FC236}">
                <a16:creationId xmlns:a16="http://schemas.microsoft.com/office/drawing/2014/main" id="{56E63E07-D2D6-F882-6523-430C0D04320A}"/>
              </a:ext>
            </a:extLst>
          </p:cNvPr>
          <p:cNvSpPr txBox="1"/>
          <p:nvPr/>
        </p:nvSpPr>
        <p:spPr>
          <a:xfrm>
            <a:off x="3449518" y="4713443"/>
            <a:ext cx="1950519" cy="1015663"/>
          </a:xfrm>
          <a:prstGeom prst="rect">
            <a:avLst/>
          </a:prstGeom>
          <a:noFill/>
        </p:spPr>
        <p:txBody>
          <a:bodyPr wrap="square" rtlCol="0">
            <a:spAutoFit/>
          </a:bodyPr>
          <a:lstStyle/>
          <a:p>
            <a:r>
              <a:rPr lang="en-US" b="1" dirty="0">
                <a:solidFill>
                  <a:schemeClr val="accent4">
                    <a:lumMod val="75000"/>
                  </a:schemeClr>
                </a:solidFill>
              </a:rPr>
              <a:t>Analogy:</a:t>
            </a:r>
          </a:p>
          <a:p>
            <a:r>
              <a:rPr lang="en-US" b="1" dirty="0">
                <a:solidFill>
                  <a:schemeClr val="accent4">
                    <a:lumMod val="75000"/>
                  </a:schemeClr>
                </a:solidFill>
              </a:rPr>
              <a:t>Aswaththa Tree </a:t>
            </a:r>
          </a:p>
          <a:p>
            <a:r>
              <a:rPr lang="en-US" sz="1200" b="1" dirty="0">
                <a:solidFill>
                  <a:schemeClr val="accent4">
                    <a:lumMod val="75000"/>
                  </a:schemeClr>
                </a:solidFill>
              </a:rPr>
              <a:t>(with roots are above and branches below)</a:t>
            </a:r>
            <a:endParaRPr lang="en-US" b="1" dirty="0">
              <a:solidFill>
                <a:schemeClr val="accent4">
                  <a:lumMod val="75000"/>
                </a:schemeClr>
              </a:solidFill>
            </a:endParaRPr>
          </a:p>
        </p:txBody>
      </p:sp>
      <p:sp>
        <p:nvSpPr>
          <p:cNvPr id="140" name="Rectangle 139">
            <a:extLst>
              <a:ext uri="{FF2B5EF4-FFF2-40B4-BE49-F238E27FC236}">
                <a16:creationId xmlns:a16="http://schemas.microsoft.com/office/drawing/2014/main" id="{F39E7E13-E605-1D34-F005-5E5C14FA9532}"/>
              </a:ext>
            </a:extLst>
          </p:cNvPr>
          <p:cNvSpPr/>
          <p:nvPr/>
        </p:nvSpPr>
        <p:spPr>
          <a:xfrm rot="16200000">
            <a:off x="4873905" y="538579"/>
            <a:ext cx="159408" cy="3110335"/>
          </a:xfrm>
          <a:prstGeom prst="rect">
            <a:avLst/>
          </a:prstGeom>
          <a:pattFill prst="narVert">
            <a:fgClr>
              <a:schemeClr val="tx1"/>
            </a:fgClr>
            <a:bgClr>
              <a:schemeClr val="accent3">
                <a:lumMod val="20000"/>
                <a:lumOff val="80000"/>
              </a:schemeClr>
            </a:bgClr>
          </a:patt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a:extLst>
              <a:ext uri="{FF2B5EF4-FFF2-40B4-BE49-F238E27FC236}">
                <a16:creationId xmlns:a16="http://schemas.microsoft.com/office/drawing/2014/main" id="{6E944F25-8330-BE59-3B05-7DF024F127E4}"/>
              </a:ext>
            </a:extLst>
          </p:cNvPr>
          <p:cNvSpPr txBox="1"/>
          <p:nvPr/>
        </p:nvSpPr>
        <p:spPr>
          <a:xfrm>
            <a:off x="5473976" y="5106430"/>
            <a:ext cx="2177134" cy="646331"/>
          </a:xfrm>
          <a:prstGeom prst="rect">
            <a:avLst/>
          </a:prstGeom>
          <a:noFill/>
        </p:spPr>
        <p:txBody>
          <a:bodyPr wrap="none" rtlCol="0">
            <a:spAutoFit/>
          </a:bodyPr>
          <a:lstStyle/>
          <a:p>
            <a:r>
              <a:rPr lang="en-US" dirty="0"/>
              <a:t>World of Experiences</a:t>
            </a:r>
          </a:p>
          <a:p>
            <a:r>
              <a:rPr lang="en-US" dirty="0"/>
              <a:t>(</a:t>
            </a:r>
            <a:r>
              <a:rPr lang="en-US" i="1" dirty="0"/>
              <a:t>Samsara Sagaram</a:t>
            </a:r>
            <a:r>
              <a:rPr lang="en-US" dirty="0"/>
              <a:t>)</a:t>
            </a:r>
          </a:p>
        </p:txBody>
      </p:sp>
      <p:sp>
        <p:nvSpPr>
          <p:cNvPr id="4" name="TextBox 3">
            <a:extLst>
              <a:ext uri="{FF2B5EF4-FFF2-40B4-BE49-F238E27FC236}">
                <a16:creationId xmlns:a16="http://schemas.microsoft.com/office/drawing/2014/main" id="{403D96E1-FF6E-EB5A-D02B-BCC68714D34B}"/>
              </a:ext>
            </a:extLst>
          </p:cNvPr>
          <p:cNvSpPr txBox="1"/>
          <p:nvPr/>
        </p:nvSpPr>
        <p:spPr>
          <a:xfrm>
            <a:off x="263610" y="366393"/>
            <a:ext cx="2950945" cy="2862322"/>
          </a:xfrm>
          <a:prstGeom prst="rect">
            <a:avLst/>
          </a:prstGeom>
          <a:noFill/>
        </p:spPr>
        <p:txBody>
          <a:bodyPr wrap="square">
            <a:spAutoFit/>
          </a:bodyPr>
          <a:lstStyle/>
          <a:p>
            <a:pPr marR="0" algn="just" hangingPunct="0">
              <a:spcBef>
                <a:spcPts val="0"/>
              </a:spcBef>
              <a:spcAft>
                <a:spcPts val="0"/>
              </a:spcAft>
            </a:pPr>
            <a:r>
              <a:rPr lang="en-US" sz="1800" b="1" dirty="0">
                <a:effectLst/>
                <a:latin typeface="Times New Roman" panose="02020603050405020304" pitchFamily="18" charset="0"/>
                <a:ea typeface="Times New Roman" panose="02020603050405020304" pitchFamily="18" charset="0"/>
              </a:rPr>
              <a:t>Wise people speak of the indestructible Aswaththa Tree: Peepul Tree (Ficus Religiosa) with its roots above and branches below, whose leaves are the Vedas; one who knows it is the wise one, with the knowledge of the Vedas (</a:t>
            </a:r>
            <a:r>
              <a:rPr lang="en-US" sz="1800" i="1" dirty="0">
                <a:effectLst/>
                <a:latin typeface="Times New Roman" panose="02020603050405020304" pitchFamily="18" charset="0"/>
                <a:ea typeface="Times New Roman" panose="02020603050405020304" pitchFamily="18" charset="0"/>
              </a:rPr>
              <a:t>Veda Vit</a:t>
            </a:r>
            <a:r>
              <a:rPr lang="en-US" sz="1800" b="1" dirty="0">
                <a:effectLst/>
                <a:latin typeface="Times New Roman" panose="02020603050405020304" pitchFamily="18" charset="0"/>
                <a:ea typeface="Times New Roman" panose="02020603050405020304" pitchFamily="18" charset="0"/>
              </a:rPr>
              <a:t>).	           B.G. 15.1.</a:t>
            </a:r>
          </a:p>
        </p:txBody>
      </p:sp>
      <p:sp>
        <p:nvSpPr>
          <p:cNvPr id="5" name="TextBox 4">
            <a:extLst>
              <a:ext uri="{FF2B5EF4-FFF2-40B4-BE49-F238E27FC236}">
                <a16:creationId xmlns:a16="http://schemas.microsoft.com/office/drawing/2014/main" id="{0B8C07DF-4502-3B2E-1435-55A1A801047C}"/>
              </a:ext>
            </a:extLst>
          </p:cNvPr>
          <p:cNvSpPr txBox="1"/>
          <p:nvPr/>
        </p:nvSpPr>
        <p:spPr>
          <a:xfrm>
            <a:off x="194820" y="3720364"/>
            <a:ext cx="3048528" cy="2862322"/>
          </a:xfrm>
          <a:prstGeom prst="rect">
            <a:avLst/>
          </a:prstGeom>
          <a:noFill/>
        </p:spPr>
        <p:txBody>
          <a:bodyPr wrap="square">
            <a:spAutoFit/>
          </a:bodyPr>
          <a:lstStyle/>
          <a:p>
            <a:pPr algn="just"/>
            <a:r>
              <a:rPr lang="en-US" sz="1800" dirty="0"/>
              <a:t>Under the </a:t>
            </a:r>
            <a:r>
              <a:rPr lang="en-US" sz="1800" dirty="0" err="1"/>
              <a:t>Banyon</a:t>
            </a:r>
            <a:r>
              <a:rPr lang="en-US" sz="1800" dirty="0"/>
              <a:t> tree, on the ground are sages and seekers of the Truth, seated by the side of the one who gives the wisdom, </a:t>
            </a:r>
            <a:r>
              <a:rPr lang="en-US" sz="1800" b="1" dirty="0">
                <a:solidFill>
                  <a:srgbClr val="3333FF"/>
                </a:solidFill>
              </a:rPr>
              <a:t>teacher of the three worlds</a:t>
            </a:r>
            <a:r>
              <a:rPr lang="en-US" sz="1800" dirty="0"/>
              <a:t>, Lord Dakshinamurthi, the wise one who breaks the cycle of birth / death, sorrow and change … I bow to him</a:t>
            </a:r>
            <a:endParaRPr lang="en-US" dirty="0"/>
          </a:p>
          <a:p>
            <a:pPr algn="just"/>
            <a:r>
              <a:rPr lang="en-US" sz="1800" dirty="0"/>
              <a:t>    </a:t>
            </a:r>
            <a:r>
              <a:rPr lang="en-US" dirty="0"/>
              <a:t>   </a:t>
            </a:r>
            <a:r>
              <a:rPr lang="en-US" sz="1800" dirty="0" err="1"/>
              <a:t>Dakshinamurhi</a:t>
            </a:r>
            <a:r>
              <a:rPr lang="en-US" sz="1800" dirty="0"/>
              <a:t> </a:t>
            </a:r>
            <a:r>
              <a:rPr lang="en-US" sz="1800" dirty="0" err="1"/>
              <a:t>Strotram</a:t>
            </a:r>
            <a:r>
              <a:rPr lang="en-US" sz="1800" dirty="0"/>
              <a:t> 2</a:t>
            </a:r>
          </a:p>
        </p:txBody>
      </p:sp>
    </p:spTree>
    <p:extLst>
      <p:ext uri="{BB962C8B-B14F-4D97-AF65-F5344CB8AC3E}">
        <p14:creationId xmlns:p14="http://schemas.microsoft.com/office/powerpoint/2010/main" val="3168009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E02D99-47EA-AD87-3017-04E6FD668700}"/>
              </a:ext>
            </a:extLst>
          </p:cNvPr>
          <p:cNvSpPr txBox="1"/>
          <p:nvPr/>
        </p:nvSpPr>
        <p:spPr>
          <a:xfrm>
            <a:off x="7593876" y="168144"/>
            <a:ext cx="4598124" cy="2739211"/>
          </a:xfrm>
          <a:prstGeom prst="rect">
            <a:avLst/>
          </a:prstGeom>
          <a:noFill/>
        </p:spPr>
        <p:txBody>
          <a:bodyPr wrap="square" rtlCol="0">
            <a:spAutoFit/>
          </a:bodyPr>
          <a:lstStyle/>
          <a:p>
            <a:r>
              <a:rPr lang="en-US" dirty="0"/>
              <a:t>Hearing of the shining </a:t>
            </a:r>
            <a:r>
              <a:rPr lang="en-US" b="1" dirty="0">
                <a:solidFill>
                  <a:srgbClr val="3333FF"/>
                </a:solidFill>
              </a:rPr>
              <a:t>universal soul that unifies all</a:t>
            </a:r>
            <a:r>
              <a:rPr lang="en-US" dirty="0"/>
              <a:t> as explained in this hymn; Reflecting on its meaning, chanting aloud as a meditative Sankeertan (Prayer song) one will achieve </a:t>
            </a:r>
            <a:r>
              <a:rPr lang="en-US" i="1" dirty="0"/>
              <a:t>Sarva Athma Bhava </a:t>
            </a:r>
            <a:r>
              <a:rPr lang="en-US" dirty="0"/>
              <a:t>(</a:t>
            </a:r>
            <a:r>
              <a:rPr lang="en-US" sz="2000" dirty="0"/>
              <a:t>at home with all souls or the universe at large</a:t>
            </a:r>
            <a:r>
              <a:rPr lang="en-US" dirty="0"/>
              <a:t>), the Universal Consciousness, the greatest treasure of Self-realization; acquire eight Siddhis without any obstacles and gain auspiciousness.	10.</a:t>
            </a:r>
          </a:p>
        </p:txBody>
      </p:sp>
      <p:sp>
        <p:nvSpPr>
          <p:cNvPr id="5" name="TextBox 4">
            <a:extLst>
              <a:ext uri="{FF2B5EF4-FFF2-40B4-BE49-F238E27FC236}">
                <a16:creationId xmlns:a16="http://schemas.microsoft.com/office/drawing/2014/main" id="{A35C5FA3-677A-F102-019D-B8640F92642B}"/>
              </a:ext>
            </a:extLst>
          </p:cNvPr>
          <p:cNvSpPr txBox="1"/>
          <p:nvPr/>
        </p:nvSpPr>
        <p:spPr>
          <a:xfrm>
            <a:off x="148044" y="4024200"/>
            <a:ext cx="7096394" cy="584775"/>
          </a:xfrm>
          <a:prstGeom prst="rect">
            <a:avLst/>
          </a:prstGeom>
          <a:noFill/>
        </p:spPr>
        <p:txBody>
          <a:bodyPr wrap="square">
            <a:spAutoFit/>
          </a:bodyPr>
          <a:lstStyle/>
          <a:p>
            <a:r>
              <a:rPr lang="en-US" sz="1400" dirty="0">
                <a:hlinkClick r:id="rId2"/>
              </a:rPr>
              <a:t>https://www.youtube.com/watch?v=fPoP7Kk7vgU&amp;list=RD6oIrgLehqKA&amp;index=5</a:t>
            </a:r>
            <a:r>
              <a:rPr lang="en-US" sz="1400" dirty="0"/>
              <a:t>      </a:t>
            </a:r>
          </a:p>
          <a:p>
            <a:endParaRPr lang="en-US" sz="400" dirty="0"/>
          </a:p>
          <a:p>
            <a:r>
              <a:rPr lang="en-US" sz="1400" dirty="0">
                <a:hlinkClick r:id="rId3"/>
              </a:rPr>
              <a:t>https://vedantastudents.com/wp-content/uploads/2018/10/01-Dakshinamurthy-Stotram.pdf</a:t>
            </a:r>
            <a:r>
              <a:rPr lang="en-US" sz="1400" dirty="0"/>
              <a:t> </a:t>
            </a:r>
          </a:p>
        </p:txBody>
      </p:sp>
      <p:sp>
        <p:nvSpPr>
          <p:cNvPr id="7" name="TextBox 6">
            <a:extLst>
              <a:ext uri="{FF2B5EF4-FFF2-40B4-BE49-F238E27FC236}">
                <a16:creationId xmlns:a16="http://schemas.microsoft.com/office/drawing/2014/main" id="{02DFDD38-AC60-89BA-E112-DD8EBA352374}"/>
              </a:ext>
            </a:extLst>
          </p:cNvPr>
          <p:cNvSpPr txBox="1"/>
          <p:nvPr/>
        </p:nvSpPr>
        <p:spPr>
          <a:xfrm>
            <a:off x="148044" y="225891"/>
            <a:ext cx="3849190" cy="2308324"/>
          </a:xfrm>
          <a:prstGeom prst="rect">
            <a:avLst/>
          </a:prstGeom>
          <a:noFill/>
        </p:spPr>
        <p:txBody>
          <a:bodyPr wrap="square">
            <a:spAutoFit/>
          </a:bodyPr>
          <a:lstStyle/>
          <a:p>
            <a:r>
              <a:rPr lang="hi-IN" b="1" i="0" dirty="0">
                <a:solidFill>
                  <a:srgbClr val="000000"/>
                </a:solidFill>
                <a:effectLst/>
                <a:latin typeface="Mangal" panose="02040503050203030202" pitchFamily="18" charset="0"/>
              </a:rPr>
              <a:t>सर्वात्मत्वमिति स्फुटीकृतमिदं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यस्मादमुष्मिन् स्तवे</a:t>
            </a:r>
            <a:br>
              <a:rPr lang="hi-IN" dirty="0"/>
            </a:br>
            <a:r>
              <a:rPr lang="hi-IN" b="1" i="0" dirty="0">
                <a:solidFill>
                  <a:srgbClr val="000000"/>
                </a:solidFill>
                <a:effectLst/>
                <a:latin typeface="Mangal" panose="02040503050203030202" pitchFamily="18" charset="0"/>
              </a:rPr>
              <a:t>तेनास्य श्रवणात्तदर्थमननाद्ध्यानाच्च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संकीर्तनात् ।</a:t>
            </a:r>
            <a:br>
              <a:rPr lang="hi-IN" dirty="0"/>
            </a:br>
            <a:r>
              <a:rPr lang="hi-IN" b="1" i="0" dirty="0">
                <a:solidFill>
                  <a:srgbClr val="000000"/>
                </a:solidFill>
                <a:effectLst/>
                <a:latin typeface="Mangal" panose="02040503050203030202" pitchFamily="18" charset="0"/>
              </a:rPr>
              <a:t>सर्वात्मत्वमहाविभूतिसहितं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स्यादीश्वरत्वं स्वतः</a:t>
            </a:r>
            <a:br>
              <a:rPr lang="hi-IN" dirty="0"/>
            </a:br>
            <a:r>
              <a:rPr lang="hi-IN" b="1" i="0" dirty="0">
                <a:solidFill>
                  <a:srgbClr val="000000"/>
                </a:solidFill>
                <a:effectLst/>
                <a:latin typeface="Mangal" panose="02040503050203030202" pitchFamily="18" charset="0"/>
              </a:rPr>
              <a:t>सिद्ध्येत्तत्पुनरष्टधा परिणतं </a:t>
            </a:r>
            <a:endParaRPr lang="en-US" b="1" i="0" dirty="0">
              <a:solidFill>
                <a:srgbClr val="000000"/>
              </a:solidFill>
              <a:effectLst/>
              <a:latin typeface="Mangal" panose="02040503050203030202" pitchFamily="18" charset="0"/>
            </a:endParaRPr>
          </a:p>
          <a:p>
            <a:r>
              <a:rPr lang="hi-IN" b="1" i="0" dirty="0">
                <a:solidFill>
                  <a:srgbClr val="000000"/>
                </a:solidFill>
                <a:effectLst/>
                <a:latin typeface="Mangal" panose="02040503050203030202" pitchFamily="18" charset="0"/>
              </a:rPr>
              <a:t>चैश्वर्यमव्याहतम् ॥१०॥</a:t>
            </a:r>
            <a:endParaRPr lang="en-US" dirty="0"/>
          </a:p>
        </p:txBody>
      </p:sp>
      <p:sp>
        <p:nvSpPr>
          <p:cNvPr id="4" name="TextBox 3">
            <a:extLst>
              <a:ext uri="{FF2B5EF4-FFF2-40B4-BE49-F238E27FC236}">
                <a16:creationId xmlns:a16="http://schemas.microsoft.com/office/drawing/2014/main" id="{B48377E5-3980-76DB-081D-2AAF3F3447FC}"/>
              </a:ext>
            </a:extLst>
          </p:cNvPr>
          <p:cNvSpPr txBox="1"/>
          <p:nvPr/>
        </p:nvSpPr>
        <p:spPr>
          <a:xfrm>
            <a:off x="1398809" y="3403288"/>
            <a:ext cx="7892482" cy="707886"/>
          </a:xfrm>
          <a:prstGeom prst="rect">
            <a:avLst/>
          </a:prstGeom>
          <a:noFill/>
        </p:spPr>
        <p:txBody>
          <a:bodyPr wrap="none" rtlCol="0">
            <a:spAutoFit/>
          </a:bodyPr>
          <a:lstStyle/>
          <a:p>
            <a:r>
              <a:rPr lang="en-US" sz="2000" dirty="0"/>
              <a:t>॥ </a:t>
            </a:r>
            <a:r>
              <a:rPr lang="en-US" sz="2000" dirty="0" err="1"/>
              <a:t>iti</a:t>
            </a:r>
            <a:r>
              <a:rPr lang="en-US" sz="2000" dirty="0"/>
              <a:t> śrīmath Saṅkarāchāryavirachitaṃ dakṣiṇāmurtistōtraṃ sampūrṇam ॥</a:t>
            </a:r>
          </a:p>
          <a:p>
            <a:r>
              <a:rPr lang="en-US" sz="2000" dirty="0"/>
              <a:t>Thus ends the Dakshinamurthi Stotram composed by Saint Adi Sankara</a:t>
            </a:r>
          </a:p>
        </p:txBody>
      </p:sp>
      <p:sp>
        <p:nvSpPr>
          <p:cNvPr id="3" name="TextBox 2">
            <a:extLst>
              <a:ext uri="{FF2B5EF4-FFF2-40B4-BE49-F238E27FC236}">
                <a16:creationId xmlns:a16="http://schemas.microsoft.com/office/drawing/2014/main" id="{1525B7F3-C22D-BB0B-2FAE-BFB38BE0576F}"/>
              </a:ext>
            </a:extLst>
          </p:cNvPr>
          <p:cNvSpPr txBox="1"/>
          <p:nvPr/>
        </p:nvSpPr>
        <p:spPr>
          <a:xfrm>
            <a:off x="975360" y="2961719"/>
            <a:ext cx="10436575" cy="461665"/>
          </a:xfrm>
          <a:prstGeom prst="rect">
            <a:avLst/>
          </a:prstGeom>
          <a:noFill/>
        </p:spPr>
        <p:txBody>
          <a:bodyPr wrap="none" rtlCol="0">
            <a:spAutoFit/>
          </a:bodyPr>
          <a:lstStyle/>
          <a:p>
            <a:r>
              <a:rPr lang="en-US" sz="2400" b="1" u="sng" dirty="0"/>
              <a:t>Spirituality</a:t>
            </a:r>
            <a:r>
              <a:rPr lang="en-US" sz="2400" b="1" dirty="0"/>
              <a:t>: Seeing everyone in the “self” and also seeing the “self” in everyone!</a:t>
            </a:r>
          </a:p>
        </p:txBody>
      </p:sp>
      <p:sp>
        <p:nvSpPr>
          <p:cNvPr id="9" name="TextBox 8">
            <a:extLst>
              <a:ext uri="{FF2B5EF4-FFF2-40B4-BE49-F238E27FC236}">
                <a16:creationId xmlns:a16="http://schemas.microsoft.com/office/drawing/2014/main" id="{39641FA4-89E3-7077-427C-5A9D8894F64A}"/>
              </a:ext>
            </a:extLst>
          </p:cNvPr>
          <p:cNvSpPr txBox="1"/>
          <p:nvPr/>
        </p:nvSpPr>
        <p:spPr>
          <a:xfrm>
            <a:off x="3439886" y="143625"/>
            <a:ext cx="4232367" cy="2308324"/>
          </a:xfrm>
          <a:prstGeom prst="rect">
            <a:avLst/>
          </a:prstGeom>
          <a:noFill/>
        </p:spPr>
        <p:txBody>
          <a:bodyPr wrap="square">
            <a:spAutoFit/>
          </a:bodyPr>
          <a:lstStyle/>
          <a:p>
            <a:r>
              <a:rPr lang="en-US" i="1" dirty="0"/>
              <a:t>Sarva-[A]</a:t>
            </a:r>
            <a:r>
              <a:rPr lang="en-US" i="1" dirty="0" err="1"/>
              <a:t>atmatvam</a:t>
            </a:r>
            <a:r>
              <a:rPr lang="en-US" i="1" dirty="0"/>
              <a:t>-Iti </a:t>
            </a:r>
            <a:r>
              <a:rPr lang="en-US" i="1" dirty="0" err="1"/>
              <a:t>Sphuttii-Krtam-Idam</a:t>
            </a:r>
            <a:r>
              <a:rPr lang="en-US" i="1" dirty="0"/>
              <a:t> </a:t>
            </a:r>
            <a:r>
              <a:rPr lang="en-US" i="1" dirty="0" err="1"/>
              <a:t>Yasmaad-Amussmin</a:t>
            </a:r>
            <a:r>
              <a:rPr lang="en-US" i="1" dirty="0"/>
              <a:t> Stave</a:t>
            </a:r>
          </a:p>
          <a:p>
            <a:r>
              <a:rPr lang="en-US" i="1" dirty="0"/>
              <a:t>Tena-</a:t>
            </a:r>
            <a:r>
              <a:rPr lang="en-US" i="1" dirty="0" err="1"/>
              <a:t>Asya</a:t>
            </a:r>
            <a:r>
              <a:rPr lang="en-US" i="1" dirty="0"/>
              <a:t> </a:t>
            </a:r>
            <a:r>
              <a:rPr lang="en-US" i="1" dirty="0" err="1"/>
              <a:t>Shravannaat</a:t>
            </a:r>
            <a:r>
              <a:rPr lang="en-US" i="1" dirty="0"/>
              <a:t>-</a:t>
            </a:r>
            <a:r>
              <a:rPr lang="en-US" i="1" dirty="0" err="1"/>
              <a:t>Tadartha</a:t>
            </a:r>
            <a:r>
              <a:rPr lang="en-US" i="1" dirty="0"/>
              <a:t>-</a:t>
            </a:r>
            <a:r>
              <a:rPr lang="en-US" i="1" dirty="0" err="1"/>
              <a:t>Mananaad</a:t>
            </a:r>
            <a:r>
              <a:rPr lang="en-US" i="1" dirty="0"/>
              <a:t>-</a:t>
            </a:r>
            <a:r>
              <a:rPr lang="en-US" i="1" dirty="0" err="1"/>
              <a:t>Dhyaanaac</a:t>
            </a:r>
            <a:r>
              <a:rPr lang="en-US" i="1" dirty="0"/>
              <a:t>-Ca </a:t>
            </a:r>
            <a:r>
              <a:rPr lang="en-US" i="1" dirty="0" err="1"/>
              <a:t>Sangkiirtanaat</a:t>
            </a:r>
            <a:r>
              <a:rPr lang="en-US" i="1" dirty="0"/>
              <a:t> |</a:t>
            </a:r>
          </a:p>
          <a:p>
            <a:r>
              <a:rPr lang="en-US" i="1" dirty="0"/>
              <a:t>Sarva-(A)</a:t>
            </a:r>
            <a:r>
              <a:rPr lang="en-US" i="1" dirty="0" err="1"/>
              <a:t>atmatva-Mahaa-Vibhuuti-Sahitam</a:t>
            </a:r>
            <a:r>
              <a:rPr lang="en-US" i="1" dirty="0"/>
              <a:t> </a:t>
            </a:r>
            <a:r>
              <a:rPr lang="en-US" i="1" dirty="0" err="1"/>
              <a:t>Syaad-Iishvaratvam</a:t>
            </a:r>
            <a:r>
              <a:rPr lang="en-US" i="1" dirty="0"/>
              <a:t> </a:t>
            </a:r>
            <a:r>
              <a:rPr lang="en-US" i="1" dirty="0" err="1"/>
              <a:t>Svatah</a:t>
            </a:r>
            <a:endParaRPr lang="en-US" i="1" dirty="0"/>
          </a:p>
          <a:p>
            <a:r>
              <a:rPr lang="en-US" i="1" dirty="0" err="1"/>
              <a:t>Siddhyet</a:t>
            </a:r>
            <a:r>
              <a:rPr lang="en-US" i="1" dirty="0"/>
              <a:t>-Tat-</a:t>
            </a:r>
            <a:r>
              <a:rPr lang="en-US" i="1" dirty="0" err="1"/>
              <a:t>Punar</a:t>
            </a:r>
            <a:r>
              <a:rPr lang="en-US" i="1" dirty="0"/>
              <a:t>-</a:t>
            </a:r>
            <a:r>
              <a:rPr lang="en-US" i="1" dirty="0" err="1"/>
              <a:t>Assttadhaa</a:t>
            </a:r>
            <a:r>
              <a:rPr lang="en-US" i="1" dirty="0"/>
              <a:t> </a:t>
            </a:r>
            <a:r>
              <a:rPr lang="en-US" i="1" dirty="0" err="1"/>
              <a:t>Parinnatam</a:t>
            </a:r>
            <a:r>
              <a:rPr lang="en-US" i="1" dirty="0"/>
              <a:t> </a:t>
            </a:r>
          </a:p>
          <a:p>
            <a:r>
              <a:rPr lang="en-US" i="1" dirty="0"/>
              <a:t>Ca-[A]</a:t>
            </a:r>
            <a:r>
              <a:rPr lang="en-US" i="1" dirty="0" err="1"/>
              <a:t>ishvaryam-Avyaahatam</a:t>
            </a:r>
            <a:r>
              <a:rPr lang="en-US" i="1" dirty="0"/>
              <a:t> ||10||</a:t>
            </a:r>
          </a:p>
        </p:txBody>
      </p:sp>
      <p:sp>
        <p:nvSpPr>
          <p:cNvPr id="6" name="TextBox 5">
            <a:extLst>
              <a:ext uri="{FF2B5EF4-FFF2-40B4-BE49-F238E27FC236}">
                <a16:creationId xmlns:a16="http://schemas.microsoft.com/office/drawing/2014/main" id="{1C4911FC-E65C-C49D-0C29-A216C93AA45B}"/>
              </a:ext>
            </a:extLst>
          </p:cNvPr>
          <p:cNvSpPr txBox="1"/>
          <p:nvPr/>
        </p:nvSpPr>
        <p:spPr>
          <a:xfrm>
            <a:off x="1914790" y="4516799"/>
            <a:ext cx="8769532" cy="646331"/>
          </a:xfrm>
          <a:prstGeom prst="rect">
            <a:avLst/>
          </a:prstGeom>
          <a:noFill/>
        </p:spPr>
        <p:txBody>
          <a:bodyPr wrap="square" rtlCol="0">
            <a:spAutoFit/>
          </a:bodyPr>
          <a:lstStyle/>
          <a:p>
            <a:pPr algn="ctr"/>
            <a:r>
              <a:rPr lang="en-US" i="1" dirty="0"/>
              <a:t>Aum Tat Sath Brahmarpanam Astu: </a:t>
            </a:r>
          </a:p>
          <a:p>
            <a:pPr algn="ctr"/>
            <a:r>
              <a:rPr lang="en-US" dirty="0"/>
              <a:t>May all our activities be dedicated to Total Self-control and Un-attached active engagement!</a:t>
            </a:r>
          </a:p>
        </p:txBody>
      </p:sp>
      <p:sp>
        <p:nvSpPr>
          <p:cNvPr id="10" name="TextBox 9">
            <a:extLst>
              <a:ext uri="{FF2B5EF4-FFF2-40B4-BE49-F238E27FC236}">
                <a16:creationId xmlns:a16="http://schemas.microsoft.com/office/drawing/2014/main" id="{36F7942A-7377-C839-EAB8-F2F40AD8C328}"/>
              </a:ext>
            </a:extLst>
          </p:cNvPr>
          <p:cNvSpPr txBox="1"/>
          <p:nvPr/>
        </p:nvSpPr>
        <p:spPr>
          <a:xfrm>
            <a:off x="148044" y="5409774"/>
            <a:ext cx="6109062" cy="369332"/>
          </a:xfrm>
          <a:prstGeom prst="rect">
            <a:avLst/>
          </a:prstGeom>
          <a:noFill/>
        </p:spPr>
        <p:txBody>
          <a:bodyPr wrap="square">
            <a:spAutoFit/>
          </a:bodyPr>
          <a:lstStyle/>
          <a:p>
            <a:r>
              <a:rPr lang="en-US" dirty="0">
                <a:hlinkClick r:id="rId4"/>
              </a:rPr>
              <a:t>https://www.youtube.com/watch?v=cqPlGaHQUNQ</a:t>
            </a:r>
            <a:r>
              <a:rPr lang="en-US" dirty="0"/>
              <a:t> </a:t>
            </a:r>
          </a:p>
        </p:txBody>
      </p:sp>
      <p:sp>
        <p:nvSpPr>
          <p:cNvPr id="12" name="TextBox 11">
            <a:extLst>
              <a:ext uri="{FF2B5EF4-FFF2-40B4-BE49-F238E27FC236}">
                <a16:creationId xmlns:a16="http://schemas.microsoft.com/office/drawing/2014/main" id="{09666EBE-6D6C-517A-0D83-48CBBF82DA06}"/>
              </a:ext>
            </a:extLst>
          </p:cNvPr>
          <p:cNvSpPr txBox="1"/>
          <p:nvPr/>
        </p:nvSpPr>
        <p:spPr>
          <a:xfrm>
            <a:off x="5216178" y="5392019"/>
            <a:ext cx="6711363" cy="369332"/>
          </a:xfrm>
          <a:prstGeom prst="rect">
            <a:avLst/>
          </a:prstGeom>
          <a:noFill/>
        </p:spPr>
        <p:txBody>
          <a:bodyPr wrap="square">
            <a:spAutoFit/>
          </a:bodyPr>
          <a:lstStyle/>
          <a:p>
            <a:r>
              <a:rPr lang="en-US" dirty="0"/>
              <a:t>Morning Meditation on Brahman - </a:t>
            </a:r>
            <a:r>
              <a:rPr lang="en-US" dirty="0" err="1"/>
              <a:t>Shankara's</a:t>
            </a:r>
            <a:r>
              <a:rPr lang="en-US" dirty="0"/>
              <a:t> Pratas </a:t>
            </a:r>
            <a:r>
              <a:rPr lang="en-US" dirty="0" err="1"/>
              <a:t>Smarana</a:t>
            </a:r>
            <a:r>
              <a:rPr lang="en-US" dirty="0"/>
              <a:t> Stotram</a:t>
            </a:r>
          </a:p>
        </p:txBody>
      </p:sp>
      <p:sp>
        <p:nvSpPr>
          <p:cNvPr id="11" name="TextBox 10">
            <a:extLst>
              <a:ext uri="{FF2B5EF4-FFF2-40B4-BE49-F238E27FC236}">
                <a16:creationId xmlns:a16="http://schemas.microsoft.com/office/drawing/2014/main" id="{03F30C50-8927-E458-A1B0-926EA1AACEE7}"/>
              </a:ext>
            </a:extLst>
          </p:cNvPr>
          <p:cNvSpPr txBox="1"/>
          <p:nvPr/>
        </p:nvSpPr>
        <p:spPr>
          <a:xfrm>
            <a:off x="148044" y="5753221"/>
            <a:ext cx="5068134" cy="369332"/>
          </a:xfrm>
          <a:prstGeom prst="rect">
            <a:avLst/>
          </a:prstGeom>
          <a:noFill/>
        </p:spPr>
        <p:txBody>
          <a:bodyPr wrap="square">
            <a:spAutoFit/>
          </a:bodyPr>
          <a:lstStyle/>
          <a:p>
            <a:r>
              <a:rPr lang="en-US" dirty="0">
                <a:hlinkClick r:id="rId5"/>
              </a:rPr>
              <a:t>https://www.youtube.com/watch?v=lw5jdQSYKac</a:t>
            </a:r>
            <a:r>
              <a:rPr lang="en-US" dirty="0"/>
              <a:t> </a:t>
            </a:r>
          </a:p>
        </p:txBody>
      </p:sp>
      <p:sp>
        <p:nvSpPr>
          <p:cNvPr id="16" name="TextBox 15">
            <a:extLst>
              <a:ext uri="{FF2B5EF4-FFF2-40B4-BE49-F238E27FC236}">
                <a16:creationId xmlns:a16="http://schemas.microsoft.com/office/drawing/2014/main" id="{15112F61-E372-BC03-BF4E-0836C164132B}"/>
              </a:ext>
            </a:extLst>
          </p:cNvPr>
          <p:cNvSpPr txBox="1"/>
          <p:nvPr/>
        </p:nvSpPr>
        <p:spPr>
          <a:xfrm>
            <a:off x="5216178" y="5775337"/>
            <a:ext cx="6441140" cy="369332"/>
          </a:xfrm>
          <a:prstGeom prst="rect">
            <a:avLst/>
          </a:prstGeom>
          <a:noFill/>
        </p:spPr>
        <p:txBody>
          <a:bodyPr wrap="square">
            <a:spAutoFit/>
          </a:bodyPr>
          <a:lstStyle/>
          <a:p>
            <a:r>
              <a:rPr lang="en-US" dirty="0"/>
              <a:t>Shankaracharya's Historic Debate with Mandan Mishra</a:t>
            </a:r>
          </a:p>
        </p:txBody>
      </p:sp>
      <p:sp>
        <p:nvSpPr>
          <p:cNvPr id="18" name="TextBox 17">
            <a:extLst>
              <a:ext uri="{FF2B5EF4-FFF2-40B4-BE49-F238E27FC236}">
                <a16:creationId xmlns:a16="http://schemas.microsoft.com/office/drawing/2014/main" id="{0BFD1F2B-5775-ED56-1D0B-204107A0761B}"/>
              </a:ext>
            </a:extLst>
          </p:cNvPr>
          <p:cNvSpPr txBox="1"/>
          <p:nvPr/>
        </p:nvSpPr>
        <p:spPr>
          <a:xfrm>
            <a:off x="148044" y="6097881"/>
            <a:ext cx="5035923" cy="369332"/>
          </a:xfrm>
          <a:prstGeom prst="rect">
            <a:avLst/>
          </a:prstGeom>
          <a:noFill/>
        </p:spPr>
        <p:txBody>
          <a:bodyPr wrap="square">
            <a:spAutoFit/>
          </a:bodyPr>
          <a:lstStyle/>
          <a:p>
            <a:r>
              <a:rPr lang="en-US" dirty="0">
                <a:hlinkClick r:id="rId6"/>
              </a:rPr>
              <a:t>https://www.youtube.com/watch?v=77KnJrk3UWI</a:t>
            </a:r>
            <a:r>
              <a:rPr lang="en-US" dirty="0"/>
              <a:t> </a:t>
            </a:r>
          </a:p>
        </p:txBody>
      </p:sp>
      <p:sp>
        <p:nvSpPr>
          <p:cNvPr id="20" name="TextBox 19">
            <a:extLst>
              <a:ext uri="{FF2B5EF4-FFF2-40B4-BE49-F238E27FC236}">
                <a16:creationId xmlns:a16="http://schemas.microsoft.com/office/drawing/2014/main" id="{CAD28B90-1746-FE3F-DE9B-960900023352}"/>
              </a:ext>
            </a:extLst>
          </p:cNvPr>
          <p:cNvSpPr txBox="1"/>
          <p:nvPr/>
        </p:nvSpPr>
        <p:spPr>
          <a:xfrm>
            <a:off x="5183967" y="6068044"/>
            <a:ext cx="6441140" cy="646331"/>
          </a:xfrm>
          <a:prstGeom prst="rect">
            <a:avLst/>
          </a:prstGeom>
          <a:noFill/>
        </p:spPr>
        <p:txBody>
          <a:bodyPr wrap="square">
            <a:spAutoFit/>
          </a:bodyPr>
          <a:lstStyle/>
          <a:p>
            <a:r>
              <a:rPr lang="en-US" dirty="0"/>
              <a:t>Jagadguru Adi </a:t>
            </a:r>
            <a:r>
              <a:rPr lang="en-US" dirty="0" err="1"/>
              <a:t>Shankara</a:t>
            </a:r>
            <a:r>
              <a:rPr lang="en-US" dirty="0"/>
              <a:t> Scenes - Argument Between </a:t>
            </a:r>
            <a:r>
              <a:rPr lang="en-US" dirty="0" err="1"/>
              <a:t>Shankara</a:t>
            </a:r>
            <a:r>
              <a:rPr lang="en-US" dirty="0"/>
              <a:t> And </a:t>
            </a:r>
            <a:r>
              <a:rPr lang="en-US" dirty="0" err="1"/>
              <a:t>Maṇḍana</a:t>
            </a:r>
            <a:r>
              <a:rPr lang="en-US" dirty="0"/>
              <a:t> </a:t>
            </a:r>
            <a:r>
              <a:rPr lang="en-US" dirty="0" err="1"/>
              <a:t>Miśra</a:t>
            </a:r>
            <a:endParaRPr lang="en-US" dirty="0"/>
          </a:p>
        </p:txBody>
      </p:sp>
    </p:spTree>
    <p:extLst>
      <p:ext uri="{BB962C8B-B14F-4D97-AF65-F5344CB8AC3E}">
        <p14:creationId xmlns:p14="http://schemas.microsoft.com/office/powerpoint/2010/main" val="1616762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80E1EC-6A99-7219-7EA5-13CDA3D5E471}"/>
              </a:ext>
            </a:extLst>
          </p:cNvPr>
          <p:cNvSpPr txBox="1"/>
          <p:nvPr/>
        </p:nvSpPr>
        <p:spPr>
          <a:xfrm>
            <a:off x="332365" y="586312"/>
            <a:ext cx="3763773" cy="6186309"/>
          </a:xfrm>
          <a:prstGeom prst="rect">
            <a:avLst/>
          </a:prstGeom>
          <a:noFill/>
          <a:ln w="28575">
            <a:solidFill>
              <a:srgbClr val="3333FF"/>
            </a:solidFill>
          </a:ln>
        </p:spPr>
        <p:txBody>
          <a:bodyPr wrap="square" rtlCol="0">
            <a:spAutoFit/>
          </a:bodyPr>
          <a:lstStyle/>
          <a:p>
            <a:r>
              <a:rPr lang="en-US" sz="1600" dirty="0"/>
              <a:t>Old students / Young teacher</a:t>
            </a:r>
          </a:p>
          <a:p>
            <a:r>
              <a:rPr lang="en-US" b="1" dirty="0"/>
              <a:t>Chin Mudra</a:t>
            </a:r>
          </a:p>
          <a:p>
            <a:endParaRPr lang="en-US" sz="1200" dirty="0"/>
          </a:p>
          <a:p>
            <a:r>
              <a:rPr lang="en-US" sz="1600" dirty="0"/>
              <a:t>Teacher of the three worlds</a:t>
            </a:r>
          </a:p>
          <a:p>
            <a:r>
              <a:rPr lang="en-US" sz="1600" dirty="0"/>
              <a:t>Breaks the cycle of Birth/death, sorrow and change</a:t>
            </a:r>
          </a:p>
          <a:p>
            <a:endParaRPr lang="en-US" sz="1200" dirty="0"/>
          </a:p>
          <a:p>
            <a:r>
              <a:rPr lang="en-US" sz="1600" dirty="0"/>
              <a:t>Silent explanation: Reflection and contemplation</a:t>
            </a:r>
          </a:p>
          <a:p>
            <a:r>
              <a:rPr lang="en-US" sz="1600" dirty="0"/>
              <a:t>Removes the doubts and ambiguity</a:t>
            </a:r>
          </a:p>
          <a:p>
            <a:endParaRPr lang="en-US" sz="1200" dirty="0"/>
          </a:p>
          <a:p>
            <a:r>
              <a:rPr lang="en-US" sz="1600" dirty="0"/>
              <a:t>Store house of all knowledge</a:t>
            </a:r>
          </a:p>
          <a:p>
            <a:r>
              <a:rPr lang="en-US" sz="1600" dirty="0"/>
              <a:t>Healer of all illness</a:t>
            </a:r>
          </a:p>
          <a:p>
            <a:r>
              <a:rPr lang="en-US" sz="1600" dirty="0"/>
              <a:t>Techer for the entire world</a:t>
            </a:r>
          </a:p>
          <a:p>
            <a:endParaRPr lang="en-US" sz="1200" dirty="0"/>
          </a:p>
          <a:p>
            <a:r>
              <a:rPr lang="en-US" b="1" dirty="0"/>
              <a:t>Brahman reflects the meaning of </a:t>
            </a:r>
            <a:r>
              <a:rPr lang="en-US" b="1" dirty="0" err="1"/>
              <a:t>Om.</a:t>
            </a:r>
            <a:endParaRPr lang="en-US" b="1" dirty="0"/>
          </a:p>
          <a:p>
            <a:r>
              <a:rPr lang="en-US" sz="1600" dirty="0"/>
              <a:t>Symbolizes pure knowledge</a:t>
            </a:r>
          </a:p>
          <a:p>
            <a:r>
              <a:rPr lang="en-US" sz="1600" dirty="0"/>
              <a:t>Without blemish, bright or illuminating</a:t>
            </a:r>
          </a:p>
          <a:p>
            <a:endParaRPr lang="en-US" sz="1200" dirty="0"/>
          </a:p>
          <a:p>
            <a:r>
              <a:rPr lang="en-US" sz="1600" dirty="0"/>
              <a:t>Pure Consciousness; greatest Lord</a:t>
            </a:r>
          </a:p>
          <a:p>
            <a:r>
              <a:rPr lang="en-US" sz="1600" dirty="0"/>
              <a:t>One at the root or origin of everything</a:t>
            </a:r>
          </a:p>
          <a:p>
            <a:r>
              <a:rPr lang="en-US" sz="1600" dirty="0"/>
              <a:t> Represents Existence / awareness/ bliss.</a:t>
            </a:r>
          </a:p>
          <a:p>
            <a:endParaRPr lang="en-US" sz="1200" dirty="0"/>
          </a:p>
          <a:p>
            <a:r>
              <a:rPr lang="en-US" sz="1600" dirty="0"/>
              <a:t>The same undivided, all pervading – like the space – </a:t>
            </a:r>
          </a:p>
          <a:p>
            <a:r>
              <a:rPr lang="en-US" sz="1600" dirty="0"/>
              <a:t>Is seen differently as Eshwar, Guru, </a:t>
            </a:r>
            <a:r>
              <a:rPr lang="en-US" sz="1600" dirty="0" err="1"/>
              <a:t>Athma</a:t>
            </a:r>
            <a:r>
              <a:rPr lang="en-US" sz="1600" dirty="0"/>
              <a:t>.</a:t>
            </a:r>
          </a:p>
        </p:txBody>
      </p:sp>
      <p:sp>
        <p:nvSpPr>
          <p:cNvPr id="6" name="TextBox 5">
            <a:extLst>
              <a:ext uri="{FF2B5EF4-FFF2-40B4-BE49-F238E27FC236}">
                <a16:creationId xmlns:a16="http://schemas.microsoft.com/office/drawing/2014/main" id="{01021F9D-E1D2-18D8-BB56-73A00A209DC3}"/>
              </a:ext>
            </a:extLst>
          </p:cNvPr>
          <p:cNvSpPr txBox="1"/>
          <p:nvPr/>
        </p:nvSpPr>
        <p:spPr>
          <a:xfrm>
            <a:off x="4555476" y="266420"/>
            <a:ext cx="7496568" cy="6494085"/>
          </a:xfrm>
          <a:prstGeom prst="rect">
            <a:avLst/>
          </a:prstGeom>
          <a:noFill/>
          <a:ln w="28575">
            <a:solidFill>
              <a:schemeClr val="accent1"/>
            </a:solidFill>
          </a:ln>
        </p:spPr>
        <p:txBody>
          <a:bodyPr wrap="square">
            <a:spAutoFit/>
          </a:bodyPr>
          <a:lstStyle/>
          <a:p>
            <a:pPr marL="342900" indent="-342900">
              <a:buFont typeface="Wingdings" panose="05000000000000000000" pitchFamily="2" charset="2"/>
              <a:buChar char="§"/>
            </a:pPr>
            <a:r>
              <a:rPr lang="en-US" sz="1600" b="1" u="sng" dirty="0">
                <a:solidFill>
                  <a:srgbClr val="3333FF"/>
                </a:solidFill>
              </a:rPr>
              <a:t>All aspects of the cognitive world emerge from Him. (Consciousness / </a:t>
            </a:r>
            <a:r>
              <a:rPr lang="en-US" sz="1600" i="1" u="sng" dirty="0">
                <a:solidFill>
                  <a:srgbClr val="3333FF"/>
                </a:solidFill>
              </a:rPr>
              <a:t>Brahman</a:t>
            </a:r>
            <a:r>
              <a:rPr lang="en-US" sz="1600" b="1" u="sng" dirty="0">
                <a:solidFill>
                  <a:srgbClr val="3333FF"/>
                </a:solidFill>
              </a:rPr>
              <a:t>) </a:t>
            </a:r>
          </a:p>
          <a:p>
            <a:pPr marL="342900" indent="-342900">
              <a:buFont typeface="Wingdings" panose="05000000000000000000" pitchFamily="2" charset="2"/>
              <a:buChar char="§"/>
            </a:pPr>
            <a:r>
              <a:rPr lang="en-US" sz="1600" b="1" u="sng" dirty="0">
                <a:solidFill>
                  <a:srgbClr val="3333FF"/>
                </a:solidFill>
              </a:rPr>
              <a:t>It is the Veda Maha Vakya: </a:t>
            </a:r>
            <a:r>
              <a:rPr lang="en-US" sz="1600" b="1" dirty="0"/>
              <a:t>“</a:t>
            </a:r>
            <a:r>
              <a:rPr lang="en-US" sz="1600" b="1" u="sng" dirty="0">
                <a:solidFill>
                  <a:srgbClr val="3333FF"/>
                </a:solidFill>
              </a:rPr>
              <a:t>Tat </a:t>
            </a:r>
            <a:r>
              <a:rPr lang="en-US" sz="1600" b="1" u="sng" dirty="0" err="1">
                <a:solidFill>
                  <a:srgbClr val="3333FF"/>
                </a:solidFill>
              </a:rPr>
              <a:t>Twam</a:t>
            </a:r>
            <a:r>
              <a:rPr lang="en-US" sz="1600" b="1" u="sng" dirty="0">
                <a:solidFill>
                  <a:srgbClr val="3333FF"/>
                </a:solidFill>
              </a:rPr>
              <a:t> Asi” – Thou art that </a:t>
            </a:r>
            <a:endParaRPr lang="en-US" sz="1600" dirty="0"/>
          </a:p>
          <a:p>
            <a:pPr marL="285750" indent="-285750">
              <a:buFont typeface="Arial" panose="020B0604020202020204" pitchFamily="34" charset="0"/>
              <a:buChar char="•"/>
            </a:pPr>
            <a:r>
              <a:rPr lang="en-US" sz="1600" dirty="0"/>
              <a:t>To believe the reflections or images (enabled)  as real is illusion. Few Examples:</a:t>
            </a:r>
          </a:p>
          <a:p>
            <a:pPr marL="742950" lvl="1" indent="-285750">
              <a:buFont typeface="Arial" panose="020B0604020202020204" pitchFamily="34" charset="0"/>
              <a:buChar char="•"/>
            </a:pPr>
            <a:r>
              <a:rPr lang="en-US" sz="1600" dirty="0"/>
              <a:t>Mirror reflects the images of a city. Reflected image is not the city, the enabler!</a:t>
            </a:r>
          </a:p>
          <a:p>
            <a:pPr marL="742950" lvl="1" indent="-285750">
              <a:buFont typeface="Arial" panose="020B0604020202020204" pitchFamily="34" charset="0"/>
              <a:buChar char="•"/>
            </a:pPr>
            <a:r>
              <a:rPr lang="en-US" sz="1600" dirty="0"/>
              <a:t>When we wake up, we realize the same person who was asleep earlier. </a:t>
            </a:r>
          </a:p>
          <a:p>
            <a:pPr marL="742950" lvl="1" indent="-285750">
              <a:buFont typeface="Arial" panose="020B0604020202020204" pitchFamily="34" charset="0"/>
              <a:buChar char="•"/>
            </a:pPr>
            <a:r>
              <a:rPr lang="en-US" sz="1600" dirty="0"/>
              <a:t>Sprout emerges enabled by the seed.</a:t>
            </a:r>
          </a:p>
          <a:p>
            <a:pPr marL="742950" lvl="1" indent="-285750">
              <a:buFont typeface="Arial" panose="020B0604020202020204" pitchFamily="34" charset="0"/>
              <a:buChar char="•"/>
            </a:pPr>
            <a:r>
              <a:rPr lang="en-US" sz="1600" dirty="0"/>
              <a:t>Light emanating from a lamp inside a pot  with many holes spreads the same light in all directions; </a:t>
            </a:r>
          </a:p>
          <a:p>
            <a:pPr marL="742950" lvl="1" indent="-285750">
              <a:buFont typeface="Arial" panose="020B0604020202020204" pitchFamily="34" charset="0"/>
              <a:buChar char="•"/>
            </a:pPr>
            <a:r>
              <a:rPr lang="en-US" sz="1600" dirty="0"/>
              <a:t>Some scholars think that our body, breathing, sense organs, earth, mind and the space are the real and the truth. --- they are all enabled or illumined.</a:t>
            </a:r>
          </a:p>
          <a:p>
            <a:pPr marL="742950" lvl="1" indent="-285750">
              <a:buFont typeface="Arial" panose="020B0604020202020204" pitchFamily="34" charset="0"/>
              <a:buChar char="•"/>
            </a:pPr>
            <a:r>
              <a:rPr lang="en-US" sz="1600" dirty="0"/>
              <a:t>Eclipse is the result of shadow a planet (Rahu) creates on the sun, which never becomes dark or switched off!</a:t>
            </a:r>
          </a:p>
          <a:p>
            <a:pPr marL="742950" lvl="1" indent="-285750">
              <a:buFont typeface="Arial" panose="020B0604020202020204" pitchFamily="34" charset="0"/>
              <a:buChar char="•"/>
            </a:pPr>
            <a:r>
              <a:rPr lang="en-US" sz="1600" dirty="0"/>
              <a:t> Dreamer is the same person when he is awake.  It is illusion to think otherwise!</a:t>
            </a:r>
          </a:p>
          <a:p>
            <a:pPr lvl="1"/>
            <a:endParaRPr lang="en-US" sz="1600" dirty="0"/>
          </a:p>
          <a:p>
            <a:pPr marL="285750" indent="-285750">
              <a:buFont typeface="Arial" panose="020B0604020202020204" pitchFamily="34" charset="0"/>
              <a:buChar char="•"/>
            </a:pPr>
            <a:r>
              <a:rPr lang="en-US" sz="1600" b="1" u="sng" dirty="0">
                <a:solidFill>
                  <a:srgbClr val="3333FF"/>
                </a:solidFill>
              </a:rPr>
              <a:t>He (Brahman) alone shines; everything else is Jagat  (i.e.) “world”: </a:t>
            </a:r>
            <a:r>
              <a:rPr lang="en-US" sz="1600" u="sng" dirty="0"/>
              <a:t>enabled or illumined!. </a:t>
            </a:r>
            <a:r>
              <a:rPr lang="en-US" sz="1600" dirty="0"/>
              <a:t>Perceptions of time and space (ability to think) create our illusion. </a:t>
            </a:r>
          </a:p>
          <a:p>
            <a:pPr marL="742950" lvl="1" indent="-285750">
              <a:buFont typeface="Arial" panose="020B0604020202020204" pitchFamily="34" charset="0"/>
              <a:buChar char="•"/>
            </a:pPr>
            <a:r>
              <a:rPr lang="en-US" sz="1600" dirty="0"/>
              <a:t>The person is the same – as a child, young or old</a:t>
            </a:r>
          </a:p>
          <a:p>
            <a:pPr marL="742950" lvl="1" indent="-285750">
              <a:buFont typeface="Arial" panose="020B0604020202020204" pitchFamily="34" charset="0"/>
              <a:buChar char="•"/>
            </a:pPr>
            <a:r>
              <a:rPr lang="en-US" sz="1600" dirty="0"/>
              <a:t>Dreamer, person awake or in deep sleep is one and the same.</a:t>
            </a:r>
          </a:p>
          <a:p>
            <a:pPr marL="742950" lvl="1" indent="-285750">
              <a:buFont typeface="Arial" panose="020B0604020202020204" pitchFamily="34" charset="0"/>
              <a:buChar char="•"/>
            </a:pPr>
            <a:r>
              <a:rPr lang="en-US" sz="1600" dirty="0"/>
              <a:t>This cognitive ability in human is described as the magic act of the “Maha Yogi”.</a:t>
            </a:r>
          </a:p>
          <a:p>
            <a:pPr marL="285750" indent="-285750">
              <a:buFont typeface="Arial" panose="020B0604020202020204" pitchFamily="34" charset="0"/>
              <a:buChar char="•"/>
            </a:pPr>
            <a:r>
              <a:rPr lang="en-US" sz="1600" b="1" u="sng" dirty="0">
                <a:solidFill>
                  <a:srgbClr val="3333FF"/>
                </a:solidFill>
              </a:rPr>
              <a:t>images of the world are reflected in Him (Brahman or Lord).</a:t>
            </a:r>
            <a:endParaRPr lang="en-US" sz="1600" dirty="0"/>
          </a:p>
          <a:p>
            <a:pPr marL="285750" indent="-285750">
              <a:buFont typeface="Arial" panose="020B0604020202020204" pitchFamily="34" charset="0"/>
              <a:buChar char="•"/>
            </a:pPr>
            <a:r>
              <a:rPr lang="en-US" sz="1600" dirty="0"/>
              <a:t>One who fails to see this cause and effect, thinks the cause of the universe – Brahman - as unreal.</a:t>
            </a:r>
          </a:p>
          <a:p>
            <a:pPr marL="285750" indent="-285750">
              <a:buFont typeface="Arial" panose="020B0604020202020204" pitchFamily="34" charset="0"/>
              <a:buChar char="•"/>
            </a:pPr>
            <a:r>
              <a:rPr lang="en-US" sz="1600" dirty="0"/>
              <a:t>Wisdom emanating through sense organs is the source of enlightenment.</a:t>
            </a:r>
          </a:p>
          <a:p>
            <a:pPr marL="285750" indent="-285750">
              <a:buFont typeface="Arial" panose="020B0604020202020204" pitchFamily="34" charset="0"/>
              <a:buChar char="•"/>
            </a:pPr>
            <a:r>
              <a:rPr lang="en-US" sz="1600" dirty="0"/>
              <a:t>This vision breaks the cycle of life and death</a:t>
            </a:r>
          </a:p>
          <a:p>
            <a:pPr marL="285750" indent="-285750">
              <a:buFont typeface="Arial" panose="020B0604020202020204" pitchFamily="34" charset="0"/>
              <a:buChar char="•"/>
            </a:pPr>
            <a:r>
              <a:rPr lang="en-US" sz="1600" b="1" dirty="0">
                <a:solidFill>
                  <a:srgbClr val="3333FF"/>
                </a:solidFill>
              </a:rPr>
              <a:t>There is nothing you can search for, as the Lord (Brahman)  is everywhere, the all pervading.</a:t>
            </a:r>
            <a:endParaRPr lang="en-US" dirty="0"/>
          </a:p>
        </p:txBody>
      </p:sp>
    </p:spTree>
    <p:extLst>
      <p:ext uri="{BB962C8B-B14F-4D97-AF65-F5344CB8AC3E}">
        <p14:creationId xmlns:p14="http://schemas.microsoft.com/office/powerpoint/2010/main" val="502802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060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26423</TotalTime>
  <Words>4161</Words>
  <Application>Microsoft Office PowerPoint</Application>
  <PresentationFormat>Widescreen</PresentationFormat>
  <Paragraphs>605</Paragraphs>
  <Slides>19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8" baseType="lpstr">
      <vt:lpstr>Arial</vt:lpstr>
      <vt:lpstr>Calibri</vt:lpstr>
      <vt:lpstr>Calibri Light</vt:lpstr>
      <vt:lpstr>Mangal</vt:lpstr>
      <vt:lpstr>Times New Roman</vt:lpstr>
      <vt:lpstr>Wingdings</vt:lpstr>
      <vt:lpstr>Office Theme</vt:lpstr>
      <vt:lpstr>Clip</vt:lpstr>
      <vt:lpstr>Microsoft ClipArt 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Krishnamoorthy Subramanian</dc:creator>
  <cp:lastModifiedBy>Owner</cp:lastModifiedBy>
  <cp:revision>34</cp:revision>
  <dcterms:created xsi:type="dcterms:W3CDTF">2023-07-01T15:26:14Z</dcterms:created>
  <dcterms:modified xsi:type="dcterms:W3CDTF">2024-11-15T22:28:12Z</dcterms:modified>
</cp:coreProperties>
</file>